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4C26F72-09A6-45B0-B971-C546D0AC385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Lst>
        </p14:section>
        <p14:section name="Naamloze sectie" id="{9F843C4F-AAC1-4896-9671-F61CC2D0CFF8}">
          <p14:sldIdLst>
            <p14:sldId id="277"/>
            <p14:sldId id="278"/>
            <p14:sldId id="279"/>
            <p14:sldId id="280"/>
            <p14:sldId id="281"/>
            <p14:sldId id="282"/>
            <p14:sldId id="283"/>
            <p14:sldId id="284"/>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50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7CFFAFB-859E-4A62-948D-F5D307DBC149}"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251001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FFAFB-859E-4A62-948D-F5D307DBC149}"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357074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FFAFB-859E-4A62-948D-F5D307DBC149}"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162876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FFAFB-859E-4A62-948D-F5D307DBC149}"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88745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7CFFAFB-859E-4A62-948D-F5D307DBC149}"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278018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7CFFAFB-859E-4A62-948D-F5D307DBC149}" type="datetimeFigureOut">
              <a:rPr lang="nl-NL" smtClean="0"/>
              <a:t>18-5-2016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165391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7CFFAFB-859E-4A62-948D-F5D307DBC149}" type="datetimeFigureOut">
              <a:rPr lang="nl-NL" smtClean="0"/>
              <a:t>18-5-2016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100008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7CFFAFB-859E-4A62-948D-F5D307DBC149}" type="datetimeFigureOut">
              <a:rPr lang="nl-NL" smtClean="0"/>
              <a:t>18-5-2016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160944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CFFAFB-859E-4A62-948D-F5D307DBC149}" type="datetimeFigureOut">
              <a:rPr lang="nl-NL" smtClean="0"/>
              <a:t>18-5-2016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357022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7CFFAFB-859E-4A62-948D-F5D307DBC149}" type="datetimeFigureOut">
              <a:rPr lang="nl-NL" smtClean="0"/>
              <a:t>18-5-2016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364002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7CFFAFB-859E-4A62-948D-F5D307DBC149}" type="datetimeFigureOut">
              <a:rPr lang="nl-NL" smtClean="0"/>
              <a:t>18-5-2016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3660-D8C6-4EBD-8F30-33C5D7335848}" type="slidenum">
              <a:rPr lang="nl-NL" smtClean="0"/>
              <a:t>‹nr.›</a:t>
            </a:fld>
            <a:endParaRPr lang="nl-NL"/>
          </a:p>
        </p:txBody>
      </p:sp>
    </p:spTree>
    <p:extLst>
      <p:ext uri="{BB962C8B-B14F-4D97-AF65-F5344CB8AC3E}">
        <p14:creationId xmlns:p14="http://schemas.microsoft.com/office/powerpoint/2010/main" val="153462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FFAFB-859E-4A62-948D-F5D307DBC149}" type="datetimeFigureOut">
              <a:rPr lang="nl-NL" smtClean="0"/>
              <a:t>18-5-2016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3660-D8C6-4EBD-8F30-33C5D7335848}" type="slidenum">
              <a:rPr lang="nl-NL" smtClean="0"/>
              <a:t>‹nr.›</a:t>
            </a:fld>
            <a:endParaRPr lang="nl-NL"/>
          </a:p>
        </p:txBody>
      </p:sp>
    </p:spTree>
    <p:extLst>
      <p:ext uri="{BB962C8B-B14F-4D97-AF65-F5344CB8AC3E}">
        <p14:creationId xmlns:p14="http://schemas.microsoft.com/office/powerpoint/2010/main" val="199055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KjFdmIlVMs&amp;feature=related" TargetMode="External"/><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www.youtube.com/watch?v=IsbI1GE4DGA" TargetMode="External"/><Relationship Id="rId5" Type="http://schemas.openxmlformats.org/officeDocument/2006/relationships/hyperlink" Target="https://www.youtube.com/watch?v=Pb4-kpClZns" TargetMode="Externa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www.youtube.com/watch?v=eoq8_90id2o" TargetMode="External"/><Relationship Id="rId4" Type="http://schemas.openxmlformats.org/officeDocument/2006/relationships/hyperlink" Target="http://www.youtube.com/watch?v=dUUgaQqgBS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www.youtube.com/watch?v=uwkLi7u4QeU" TargetMode="Externa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digischool.nl/ckv2/moderne/moderne/weissen/das_staatliche_bauhaus_weimar.htm" TargetMode="Externa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hyperlink" Target="http://www.digischool.nl/ckv2/ckv3/kunstentechniek1/tatlin/vladimir_tatlin.ht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youtube.com/watch?v=DukMPx6Fn_c&amp;NR=1" TargetMode="Externa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x0QAjpeosgU" TargetMode="External"/><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74.gif"/><Relationship Id="rId7" Type="http://schemas.openxmlformats.org/officeDocument/2006/relationships/hyperlink" Target="http://www.youtube.com/watch?v=g82hnn8eB_k" TargetMode="External"/><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IJOuoyoMhj8" TargetMode="External"/><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5" Type="http://schemas.openxmlformats.org/officeDocument/2006/relationships/image" Target="../media/image91.jpeg"/><Relationship Id="rId4" Type="http://schemas.openxmlformats.org/officeDocument/2006/relationships/image" Target="../media/image90.jpeg"/></Relationships>
</file>

<file path=ppt/slides/_rels/slide4.xml.rels><?xml version="1.0" encoding="UTF-8" standalone="yes"?>
<Relationships xmlns="http://schemas.openxmlformats.org/package/2006/relationships"><Relationship Id="rId3" Type="http://schemas.openxmlformats.org/officeDocument/2006/relationships/hyperlink" Target="http://avro.nl/kunstuur/uitzendingen/20131005_malevich_special.aspx"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youtube.com/watch?v=WPlIzL5t9cc"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debespiegeling.docentenkit.nl/perioden/Cultuurvanhetmoderneeerstehelft20eeeuw/tabid/4453/language/nl-NL/Default.aspx" TargetMode="External"/><Relationship Id="rId4" Type="http://schemas.openxmlformats.org/officeDocument/2006/relationships/hyperlink" Target="http://www.youtube.com/watch?v=3A5S1JFI6YM&amp;feature=rel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Opmars van de vooruitgang H3</a:t>
            </a:r>
            <a:endParaRPr lang="nl-NL" sz="2400" dirty="0" smtClean="0">
              <a:solidFill>
                <a:srgbClr val="FF0066"/>
              </a:solidFill>
              <a:latin typeface="Arial Unicode MS" pitchFamily="34" charset="-128"/>
            </a:endParaRPr>
          </a:p>
        </p:txBody>
      </p:sp>
      <p:pic>
        <p:nvPicPr>
          <p:cNvPr id="1030" name="Picture 6" descr="Gathering for the Demonstration, Alexander Rodchen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1389347"/>
            <a:ext cx="4219575"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QDxUUDxAUDxQUFBAQDxQPFBUPFRAQFBQWFhUUFBUYHCggGBomHBQUITEiMSksLi4uGB8zODMsNygtLisBCgoKDg0OGBAQFywkHCQsLCwsLCwuLCwvLCwsLCwsLDAsLCwsLC0sLy0sLCwsLCwsLC8sLCwsLCwsLC4sLCwsLP/AABEIAMkA+wMBEQACEQEDEQH/xAAcAAEAAQUBAQAAAAAAAAAAAAAAAQQFBgcIAwL/xABKEAABAwIDBgIGBgcDCwUAAAABAAIDBBEFEiEGEzFBUWEHIhQycYGRoSMzQlJisQgVcpKiwfBEguE0NUNTY3Oys9HS0xZUk6O0/8QAGwEBAQADAQEBAAAAAAAAAAAAAAEDBAUCBgf/xAA7EQEAAQMBBQQIBQIFBQAAAAAAAQIDEQQFEiExQRNRYXEGIoGRobHB0RQyM0JSYvAVI0NT4SQ0gpLS/9oADAMBAAIRAxEAPwDd4XmAVBBKAgIIQEBAQEBAsgWQECyCbIIsgmyAgIObfHraj0rEBTRuvFSAsdY6OqXfWHQ65Rlb2If1VGscx6oMn2Ep4N7NUVmSSKlp5JtzKRaomPkhiy8SM7gT7EHnsJsrLilY2GMlrB56mXlDEOJP4jwA69gUFVtNTUMmKbnD5BS0gtE6eZ75mFzAd5MOLiDawHM8LA6BYsakh37vQ96IQGtYZyC+QgWLyBo3MbnLra/FBQZz1KBnPUoGY9Sghzr80Hyg7N2kxplDSyVEoLgweVjfWlkJsyNv4nOIHvUwK+mlLmML27pzmtcWEglriLltxxtw9yD2QEBAQQgIJQEEICCUBAQEBAQEBBju320gwzD5qg2zgZIGn7c79GC3MDVx7NKDlWiweoq2TTsbvWxXlqXvkjaRcOcXEPcC4mzjpdUXMbFzNj3spDYzu8ha5khe1/PKHXZY5eIF7rDVdxb34h0rOz97WxpaquuM+zKixjZWppY95MyNrLhotUU8j7nheNkhcPgsscnPqiIqmIXHD9tn02FSUNNC2F8zy6pqWuOeWIi27tby6aXBta+lySq8sTQSghAQEAoIQdYbQ4HNX4hGJQY6SljM8BDhefEHhzWPsDdoiGoOhzHmFBjWy9fQ0dJSVMzJavE5obtZmlrKuSQhzX5Wvcd03R2ugtfiqMh2a2rqHMr5sUijo46RzBkjO9MTdyJXtc8Gz32fGNANdEGY004kY14BAe1rwHgscAQDq06g6i45KD1QEBAQEBAQEBAQEBAQEBAQc4+Pm1PpVcKSJ14qW4fbg6pcPP8AuizexzqjVoHvRYhk2zmD107nNp2v85jMnlzF2Q3aXaaAHrYfBa9dyiYmiIz4Q7On0eqprjU3K+zxyqr5+yJ4z7lVtZstTUVK1xr2y1peN9TRhrxG1wJuXtJAI8v73vWajO7GYw5mp3O1q3Kt6O/GM+OGHg/0V6YGxcP8KxNBHIMXoGmRjJMrpNW5mg5TrxF7IFb4VbqJ7zi+HksY9+UTetlBNgfcg1ygICAUEIO4VFU0OHxMlfKyJjZZA1ssjWgPe1gs0OdxIA5IjWWN4PiD5xTQwxua+rlxWtnnzilIMhFNE46GUsbFGXNGl2tB0uVRY4a2aEuq5a2SeorJHU1HUOjNqTDGPb6TWtgbmEbCQMulrZSeJQbNpttKZz5vpmejU7IN5WOkZuXTS6iJrho52XKSR94BBf6KsjnjbJDI2WNwux8bg9rh1BCg90BB5wzNeLscHC7mktIIzNNiNOYIISJytVNVM4qjD0RBAQEBAQEBAQRdBj2320rcMw+WoNs4GSnaftzv0YLcwNXHs0oOV8KoxVSPdUVDY9c8jpXhpeXElzrnVxvroCdeC8XKqo4Uxlu6S1p696q/c3YjpEZmfLp718bi1BR/5PC6ufb15c0EQdbjb6x9unkHZY+xmr9Sc+HRtTtOizG7pLUUf1T61Xv5R7FuxbbWsqG5DNuIhwhpQKeMaW1DLF3vJWeKYpjEQ5dy7Xdq3rlUzPjxY6q8CCT2QXrAdrKqha5tJK2IPIc68MMpLgLXvIwkaIJ/XzZppJsQpxWySZLuDzSluVuXQRAN4BvLkgosUngeQaankp+OYPmFQD0t9G0jnzKCgQCghB3CoJQedRA2RjmSND2Pa5j2ng5rhZwPYglBYH7PilM9RRR7yoNNHTUsTy1kcMcLTu4Y9BlYXEE35qjDIIqTDqmOGvmZGygpxiH0lm+m4hUOeJahrD65blLWtFyDILcAgpptoZ8PjiEbRAZauPE8Wu1uSho6yoEccJvwe4am2oLXHndBn+z+2VJiE0sVHKZ9y1rpHtY4RjMSAA8gXOh+BUHztzj/AKFSOc0/SvvHB2eQbu9jRr8Oqwai72dGevR1NkaCdZqYpn8scavLu9rU2yu1UtBLdpMkbj9NG4+t+Jp5P78+a5lnUVW58H3G09k2tZbxyqjlP0nvj5dG7MFxeKrhEsD8zToeTmO5tcORXYorprjNMvzvVaW7prk27sYmPj5K9emuICAgICDxqapsY8x93MoLPV4k518vlHDTiqKjB6u/kcb8SOftQaF8etqvSq4UsTrxUlw+x0fUu9f25RZvY50GrkBAQEBAQEBAQEAoIQdwqCUBAQUlXhkMzmOmhjmdGc0TpWNeY3dWEjyn2ILPUYLFTU9XJJC6vdLI+slYWCV8747GGJjLa5QyNrR2vxJQTsVgzqWmLpwPSah5qast0AleABG0cmsaGsA/CTzQat8Qsc9LrXZTeOK8UXQ2Pnf73D4ALjau72lfhD9H2Fofw2miZj1quM/SPd8ZYutZ3F12dx6WhmEkDugkYfUkb0cPyPELLavVW5zDQ2hs+1rLe5cjj0nrH99Ybv2a2iir4s8Rs4WEkZPmjPfqOh5rs2rtNyMw/OddoLujublyOHSek/33LwsjREBBBNuOiC1VuLW0j11sT/0+Wqotj5Lm7r3PG/PsgEfD524WKCwbc7QDDaF8oeGyuG7pgPMTMQcpt0b62vTnoCHNMshe4ueS5ziXOc43LnE3JJ5m6D4QEBAQEBAQEBAQCghB3CoqUQQEBAQY1t9jfodE4tNpJPooeoc4eZ3ubc+2ywam72duZ68nW2NovxeqpiY9WOM+Xd7ZaKK4j9Mh8opZBW4TiclLK2WB5Y9vwc3m1w5tPRe7dyqirNLV1ektam3Nu7GY+XjHdLdmyG1kVfHpaOZovJET/Ez7zfy59+zYv03Y4c351tPZd3RV8eNE8p+/dLI1mct8TyZWkgZrC9hxKCw1VS6TibDkAdLqjxDQbWv/AFzKD5ewjQc9b9lB6CMW78Sg0N4zbSek1ogifeKn8rwNGmpuQ83+1YWb2Oa3G5o14gICAgICAgq8Lw6SpmZDA3PJIcrBcDXiSSdAAASTyAKC87U7FVGHMa+csexzgwuiL/I8hxDXNka12oY+xtY5XWOhQY2gIBQQg7hUEoCAqCgINHeImN+lVrg03jhvFH0LgfpHe8i3saFx9Xd368Ryh+jbA0P4bTRVVHrV8Z8uke75sVWq7sCAghB7UlU+GRskTzG9pu1zTYg/1yXqmqaZzDFes271E0XIzE9G5tidtmVoEc1o6gDhwbLbi5nfq1dfT6mLnCeb892tsWvRzNdHG339Y8J+7MFsuGs+IUlnXAFjw7Hogp2C3EdPignL10+SCwbb4+3DqKSbMGvyllOD5i+dwOXToOJ7NKDmeGCaqlO7ZJUyvLnuEbXSve4m7nEAEnU/NUZdhnhLis9j6LuAedRIyP4tuXfJBfYPAevPr1FIz2Plcff9GpkRN4D149WopHe18rT/AMtBYsU8JsVgufRN80a5qd7Jb+xl85+Cow+ehljk3ckUjJBxY9jmvHtaRdSZiHqmiqqcUxmfBVwYFM/7OQfjNvlx+SwV6m3T1dXT7C1t7jFGI/q4f8/B7TYXFD9dMXH7kQF/if8ABeab9dz8lPDvlsXtl6bRx/1N7NX8aOfx5e2EYRjfolVHPDE36Muu1xc7eMe0se1zr6Xa5wuOF1sUxMc5y49+5bqn/Lo3Y88z7Z+y/wC3XiC7EoWxNhMLczZJTI9sr3va1wa0FrGANGd54EkkcLWXpgYQgIBQQg7hUEoCCVRBQY1t/jnodG4tNpJPoobcQ4jzP9wufbZa+ou9nRM9XV2NofxeqimY9WOM+Xd7ZaLK4b9MfKr1CEEoIQEH1FIWkFpLSCC0g2LSOBB5FWJxxea6IqiYmMxLbOxO34mywVjgyXRrJTZrZTyDuTX/ACPbgurp9VFfq18/m+E2vsCqxm7p4zR1jrH3j4wz6RgcLFbj5laJWlhsg8JXEB1rXa1zrns0k/kkvVFO9VEd7WNdjlFiMkf60ZOIovM2CEjdulPF8jgQ92lgALW11N1pU66mecTD6W/6L36f0q4qjx4T9Ww9ntoMLjjDKSSnpm/cDRTa97gXPdZ6dRbq/c5V3ZGttc7U+zj8ssmp6hkgvG9rx1YQ4fELNExPJz6qKqJxVExPi9keRBb8eZKaWX0Z5jmyExEAO8w1tYgjW1vevFze3Z3ebY0k2ov0TejNGePl/fFpGkw2txSS43k59UySuORnbMdB7B8FyaaLt6e9+iXNToNm044U+Ec5+vtleMb8JKo016arZvgCXRlpY1/DyslvcHjxGunBb1rSU08auMvltoekd+/6tn1KfjPt6expHF8NmpZnRVUT4ZW+s2QWPtB+0D1GhW4+dmZmcyokQQEBAKCEHcKglUSgIIJQaN8Qcc9LrXZTeOK8UXQ2Pnf7yPg0Li6u7v14jlD9H2Fofw2liZj1quM/SPd8ZYuVrO2goQgI9JREIqFQUEokw2HsRt+Yi2GtcXR6NZKdXR9A/q3vxHs4dDT6vHq1+98ltj0fivN7TR63Wnv8vHw6toTRiRoLSDexa4agtPMdV0ofFTExOJekFOGCw956qo+jC3m0fAKYXenvY3VbFxSSuf6RUszEnK2RpY2/JrXNNh+SwTYiZzmXTt7VuUURRuUzjrjjPnMTDxbsFCDmE84PIjcAj37pT8NT3z8PsyTtm7MYminH/l/9K9mzjh/b6z3vi/8AGvfZz/Kfh9mrOtpn/Ro90/deoI8rQ0uL7ADM613W5mwAv7llaVU5mZw9ER8sjDRZoDRyAFh8EWZmZzL6RFh2v2SpsUg3VVHci+6kbYSQuPNjvzHAoOXtt9j58JqN1UDM11zBK0eSZgPEdHC4u3lfmCCaMdQEAIBQQg7hCglUSgIMX8Qcc9Eo3ZDaSW8UXUXHmf7h8yFr6m72duZ6zydfYuh/FaqIqj1aeM/SPbLRpXDfpUIVWEFFLoCCEEIogKiQoksy2J22fRERTXkpyeHF0N+bOo/D8O+5p9VNHq1cvk+d2xsOnVZuWuFz4Vefj4+9uSjq2TRtkieJGOF2uabghdaJiYzD4G5bqt1TRXGJjnD2R4EBAQEBAQEBBZdrtmocTpXU9Q3Q+aN49aGUDyyM7i/vBI5oOS9pMDloKqSnqG2fG61+T28Wvb1aRYqi2ICAUEIO4VBKCC638u6o+kGm/En0mercTTzCGIbuJ27cWkcXPuBbU/IBcnWb9VfKcQ+79H6tLZ08R2lO/VxnjGfCPZ82EXWjh9PHEQQVVQgICAghFAglESEGR7IbWSUEml5IXG8kZP8AEzo75Hn1Gzp9RNqcdHG2rsi3rac8q45T9J8Pk3ZheJR1MTZYHh7HcCOIPNrhyI6Lr0VxXGaeT871GnuWLk27kYqhWL0wiAgICAgICAg1Z487JCqovS4m/TUovJYavpb3cD+yTm9mbqg5xVEoIKCEHcKglBTSm7uBFiA025nmL8f8EHyJiCNbjQa9L8b/AD9lu5QVEbw69uRsbi3f+YVFLW4TBP8AXQRS/tsa4/EheKqKaucM9rU3rU5t1zHlMrBW+HdDJe0ToiecUjhb2B1wPgsNWktT0dO16Qa+3+/PnEfPn8WPV3hOP9BVkdpmB38TSPyWCrQR+2p1bPpXVH6tqPZOPhMT82P13hvWx+oyOcf7KQA29j8q16tFdjlxdSz6S6Kv80zT5x9srBXYJUQX31NLGBxLmOy/vWt81gqtV086XUs7Q0t79O5E+3j7ua3rG3EIoglAQEC6Jhedm9pJqCXPEczTbexu9WQfyd0P58Fms36rU8OXc520dl2tdRu18JjlPWPvHg3ds9j0VdCJIHdA9h9aN3Rw/nwK7Fu5TcjNL841uiu6O52d2PKek+S6rI1BAQFQUBAQEHxNEHtLXgOa4FrgdQ5pFiD7kHHW2OCmhxCopjwikcGc7xHzRk9yxzSqLMgFBCDuFQSggi6DzMHCxsB779NSgp2RWsHDKNbAWOo+PL8u6o+mzEdSNPW5NGmhtqdP60UFQyS4HK/AG1/kg+0EWQLIKCuwSnn+up4pO7mNJ+NrrxVboq5xDYs6u/Z/TuTHlMsfrfDehkvlY+En/VSH8n3CwVaO1PTDqWvSLXUc6oq84j6YlYK3wn/1FX7pWX/iaf5LDVoI/bU6lr0sq5XbXun6T91grfDiuj9VjJx/spBe3sflWCrR3Y5cXUs+kuir/NM0+cfbKxVuA1MP1tNMy3EmNxb+8BZYKrNdPOHTtbR0t38l2mfb9FuWNuZQUWAoquwbF5aSYSwPyOGhB1a9vNrxzCyW7lVFWaWprNFa1Vubd2Mx8Ynvhu/ZLaqKvju3yStH0sROrfxN+83v8V2LN6m7GY59z832lsy7oa8VcaZ5T3/afBkCzOaICAgICAgIOef0jMM3dfBONBNAWO7vhdqf3ZGD3KjUiAUEIO4QoJQEBBBF+KDxlpr8CRw05WA5dOR9yDwdG4aW5EN5g6a/13Qe9OSePDh8Of8AXZB7oCAgIMcx6fLMO7W/mUFVs6/Nn7Fo+RQXlBQ12DwT/XU8Uvd7GuPxtdeardNXOGe1qr9n9OuY8plYK7w5oZL5Y3Qk84nuH8Lrj5LBVo7U9MOpZ9Idfb5170eMR8+EservCYf6CqI7TMB/iaf5LBVoI/bU6tn0sqj9W17p+k/dj9b4b10fqsjm/wB1IAbex+VYatHcjlxdSz6S6Kv80zT5x9srQMNraKQSCGeB7Ddrwx1h/eAII7cCsW5dtznExLdnVaHWW5omumqJ6Z/uYbW2J22jrgI5bRVAGreDZbcXR/8Aby7rpWNRFzhPCXxO1tjXNHO/Rxtz17vCfuy9bTiCgICAgICDUH6SNMDRUsnNtQ6MeySNzj/ywqOfUAoIQdxBQEBAQEEqiFBDWgaDRBKAgIKDGsYhooHTVUrYY28XOPE/daBq5x5AalBqjFfFnD5pw5pma3I0Evi5gu4gEnoqL/sh4j4c4PDqxkRuCN8HQ3GouC4WPDqgy6l2soZTaOvpXno2eIn4ZkwLrDUNf6j2v/ZcHfkg9UBBBUEWQUtThsMhBkhjeQQQXMaSCNQQbXBXmaYnnDLRfuURimqY9qrAXtiFAQEBUFAQao/SNcP1ZAOZq2EewQzX/MKjnZBBQQg7hUEoCAgICAgICAgIKeupRNG5jrgOBbdujm3FrtPIqTGYw9UVbtUVYzjv5NQVvh/IyZzZKllr3a6z3vcwnQuGgB7XXP8AwdyZ/NwfYR6SaWmiMWOPXlEex57N7NUk+Jy0T5pXPhgZO4syR5iXC7bea1g+M8ftLLToojnVLTu+k12f07VMefH7NiUmwNDHxg3p6zPdJ/De3yWWNNbjo51zbWsr/fjyiIXyhwuGD6iCOHl9GxrNO9gs1NNNPKHPu37t39SqZ85yrF6YhBCAoCAqCgICAqCggoNH/pJ13+Rwg/8AuJnj9xjD/wAao0egFBCDuEKCUBBCAglAQEBAQEBBim24ZTwy1ksgYyGK5bbV7gTlYNbXc5waO5Co0B4XbRGHHYZpXaVEj4Zjqb782Gp5B5Yfcg6qUBUSgICCFAQFQUBAQFQUEFBy3414yKrGZQ03ZThlK0g31juZP43PHuVGBoBQQg7hUEoCAgt2JYzFTuAl3mouDHDLMLdyxpAPZeaq4p5/JsWNLcvRM0Y4d9VMfOYUv/qul5yuH7UUzfzZovPbUd7N/hup6U/Gn7oO11Fzqox1zXb+YU7a3/I/wzV/7cpbtdQn+2we94H5q9tb/lBOzdXH+lV7pejdqKI/22n98zB+ZTtbf8o97z/h2r/2av8A1n7LsDfhqsjTSghBor9IjajM+Kgido21RVWP2iPooz7AS4j8TDyVGlWuINwbEagjQgoOufDnaYYnhsU9xvAN1UgfZnYAHacr6OHZwQZOoJVBAQQoCAqCgICAgILDtvtA3DqCapda7GkQg/bmdpG342v2BQcfzSl7i55LnOJc4nUucTck+9UfCAUEIO4VAQSgICCEBB8uaOg+Ci5lhmzu2kVdUiAUmS4eQ5xa8WYL6jKta1qable7uu9rtjXtJY7abueXDj1ZWzEoS/IJoi++XIJG5sw+zlve/ZbO9GcZcWbF3d35onHficKtViUGOYqyjpZaiY2ZCx0juptwaO5NgO5CDjvG8TfV1MtRMbvle6R/QEn1R2AsB2AVFCgz3wg21/VlblmdamqMrJ78InfYl91yD2J6BB1G11xcG4OoI1BHZQfSoICCFAQWzaPFm0dLJM77DfKDpmedGt95I9114uXNymam1otLVqr9NmOs8fCOs+5Z9koZ3RQzCv8ASo5G55myND7PINxFILFtnaWN+HJY7MVYirezH98m7tKqzFyu12G5VE4iYnHD+qOOcxxzGFxodpIppjE1koIe+NkhjdupXR3z5JBcaEOGtuC903aaqt2MtW7oLlq3FyZp5RMxmMxnlmOfHwVlTXlj2NbDJK15yukiyObEb2893A246gHgvU1YmIwwUWoqpqmaoiY6TnM+XD54VwXphQUHNHjTtuMQqhBTvzU1OSGkcJp+D5O7R6rf7x5qjWyAgFBCDuFQSgICAgICD5fwQaW8Lv8AObP93N/wrkaL9X3v0H0i/wCwnzhtRtHNvsxFKWZy7SJwlDeXnzEZu9l1N2c54PiJu2uz3Y38474x7scl2XtqtIfpD7U6R0ETvu1FVY//ABRn5uI/YVGjkBAQbq8GfE1sTWUOISZWCzaSZ50YOUMhPBv3Ty4cLWDe4KglUEEKAgwnaPFIjicEVW7cwQgzh0rS2Oapt5BmItZoJN78dFrXK47WmKuERx9ru6LTXPwVy5Zjerq9XEc6aevDnx5eSnw2uEcVV6FbLUVm5oLXDTK9jRJI38DSHu008pXmmrEVbvWeH1ZL9jfrs/iOdFvNzvxEzuxPjMYjv4rhMXYRh0pfPvwwZaUOYGEOdwa4j1vMSb9Avc/5FucznHJrURG1NbTEUbs1fmxOeEc5ju4fFZNj31D6mniZnp4IofSZgTd875SfNN0zOu4N5NHcWw2JrmqmI4REZnxy6G06dPRZu3KsVXKqt2nupin+PlGIme9shb75dpLxh8UBZ9Dhz7k3ZVzsOgHB0UZ5nk53uHOwaMQEBAKCEHcKglAQEBAQEHy8XCLDCNktgnUNUJnVAlAY9gaIyz1gBe+YrTsaXsqt7L6DaW3Y1ljsuzxxic5zy9kMoZgkAl3ohYJMxfnAsS48Se+pW1uU5zji4s6q9NHZzXO7yw+sbxSOjppaiY2ZEx0juptwaO5NgO5C9MDjzHcVkrKqWomN3yvdI7oL8GjsBYDsAqKBAQEBBtDw48XJaANgrs1TTCzWuveWnb+G/rsH3TqOR0sg6BwPG4K2ES0kzJ2G2rDq09HNOrXdiAVBcEBAQeNVSslaWSsbI08WyND2n2gqTTExiXui5Xbq3qJmJ74WnFNmI53ROEktPuQ4QCmc2ER5tCQA3jbT2LHXZirHHGOWG3p9oXLMVxiKt/8ANvRnOEVWzDJRAJ5ZZ207nPDZi12+eeDpdNbX0GgSbUVYzOcLb2hXam5NqmKZrjHDPCPDjwz1eVTU0uFNmnq6lrN9IZXOlIDnWbZsUbW6uDWiwABK900bszPewX9TN2minGIpjERHvmfOZ5tK+InjBLWh0GHh1NTm7XyE5Zpm9NPq2npxPMjUL212qkBAQEAoIQdwhQAglAQEBAQEBBCDSH6RG1H1eHxO+7UVVv8A6oz83EfsKjRyAgICAgIK3CcWnpJBJSzPgePtROLbjoeo7HRBs/Z3x2qYgG10DKsCwzxncSe0gAscfYGoM/wzxpwyUDeSS0p4Wmic75x5hZQX+HxDwx4uMRpx+0/Ifg6yoifxEwxgu7EYD+w/eH4NBKDHsU8bMMiH0Tpqo8hFEWD3mXLp8UGA7ReOtVKC2igZSA3Gd538nYi4DR8CgwCiqZcQxGD0uV9Q6WeCJzpXF5LXyAZRfgPMdBog3bLslROpZnuo45JiwSxRinbEGtkkyRmLc5C8dib+y4UHhN4aYZHRiWaGTePcWwNi39M+V7iQyMQyPe4O0J9mtkFrrfCvDBDTzCsqIWVRY1jpHxOZGXxOkFyWDm3LxHFBa8b8Ho6d4H6yytMkUOaWDKxj5WkszvEml7AcOLgqMG2t2Xdh5hO/jqWTsdLC+EPaHMa4tvZ7RobXBFwRqNEGPlBCDuFQEEoCAgICCEEoKLGcSZSU8s8xtHEx0j+pDRwHc6Adyg46x7Fn1lVLUTHzzPdI7mG34NHYCwHYBUZHV4JBU4LHV0TMk1I7cYpHmLy5rzeKpAJ0adWn/o1BTU2yzZcElr45XOkgqGw1ERADWQvADXg8SS5zRy59EGLICAgICAgICAgICD3oKx8ErJYjlfG9skZsHWe03abHQ6hBmFP4nVTIyzdU7gd3rkkjcBE/OwNdHI0tAcL2GiDIaXxqcHxPnw5kz4Q4RO9IlGUuFnO84f5rXF+NiQg9WeKtOWRN3E0W6NWQ2Rsda3LU3uy2eLytDnNF76Ii5M28wyel9GkrKiCJ4YJ95Tl0j2x08cTGhzS/L5ow88eiKwPxT2hZX1UDo5mTiKlige+JkkTHSNfISWskALdHN05cNbIMMKCEHbu9aOLgLAOdrwBvYnoND8FB6IJQQUEoCAgICDSn6RG1GVkVBE7V9qiptyYD9Ew+1wLv7reqo0SgyXYDaMUFZeZu8pp2mmrozch9NJo425lvEe8c0FRhe0kWHuxCCBprKWrjkp4y8mF1gTuZjdp1aHO0sLk8kGJICAgICAgICAgICAgICAgICAghB2ufXHv/ADiUFRF6o9g/JB9hAKAgICAghByr40f5/q/bT/8A54lRhKAgICAqCgKggICAgICAgKAglAQQgIBQQ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10" descr="data:image/jpeg;base64,/9j/4AAQSkZJRgABAQAAAQABAAD/2wCEAAkGBxQQDxUUDxAUDxQUFBAQDxQPFBUPFRAQFBQWFhUUFBUYHCggGBomHBQUITEiMSksLi4uGB8zODMsNygtLisBCgoKDg0OGBAQFywkHCQsLCwsLCwuLCwvLCwsLCwsLDAsLCwsLC0sLy0sLCwsLCwsLC8sLCwsLCwsLC4sLCwsLP/AABEIAMkA+wMBEQACEQEDEQH/xAAcAAEAAQUBAQAAAAAAAAAAAAAAAQQFBgcIAwL/xABKEAABAwIDBgIGBgcDCwUAAAABAAIDBBEFEiEGEzFBUWEHIhQycYGRoSMzQlJisQgVcpKiwfBEguE0NUNTY3Oys9HS0xZUk6O0/8QAGwEBAQADAQEBAAAAAAAAAAAAAAEDBAUCBgf/xAA7EQEAAQMBBQQIBQIFBQAAAAAAAQIDEQQFEiExQRNRYXEGIoGRobHB0RQyM0JSYvAVI0NT4SQ0gpLS/9oADAMBAAIRAxEAPwDd4XmAVBBKAgIIQEBAQEBAsgWQECyCbIIsgmyAgIObfHraj0rEBTRuvFSAsdY6OqXfWHQ65Rlb2If1VGscx6oMn2Ep4N7NUVmSSKlp5JtzKRaomPkhiy8SM7gT7EHnsJsrLilY2GMlrB56mXlDEOJP4jwA69gUFVtNTUMmKbnD5BS0gtE6eZ75mFzAd5MOLiDawHM8LA6BYsakh37vQ96IQGtYZyC+QgWLyBo3MbnLra/FBQZz1KBnPUoGY9Sghzr80Hyg7N2kxplDSyVEoLgweVjfWlkJsyNv4nOIHvUwK+mlLmML27pzmtcWEglriLltxxtw9yD2QEBAQQgIJQEEICCUBAQEBAQEBBju320gwzD5qg2zgZIGn7c79GC3MDVx7NKDlWiweoq2TTsbvWxXlqXvkjaRcOcXEPcC4mzjpdUXMbFzNj3spDYzu8ha5khe1/PKHXZY5eIF7rDVdxb34h0rOz97WxpaquuM+zKixjZWppY95MyNrLhotUU8j7nheNkhcPgsscnPqiIqmIXHD9tn02FSUNNC2F8zy6pqWuOeWIi27tby6aXBta+lySq8sTQSghAQEAoIQdYbQ4HNX4hGJQY6SljM8BDhefEHhzWPsDdoiGoOhzHmFBjWy9fQ0dJSVMzJavE5obtZmlrKuSQhzX5Wvcd03R2ugtfiqMh2a2rqHMr5sUijo46RzBkjO9MTdyJXtc8Gz32fGNANdEGY004kY14BAe1rwHgscAQDq06g6i45KD1QEBAQEBAQEBAQEBAQEBAQc4+Pm1PpVcKSJ14qW4fbg6pcPP8AuizexzqjVoHvRYhk2zmD107nNp2v85jMnlzF2Q3aXaaAHrYfBa9dyiYmiIz4Q7On0eqprjU3K+zxyqr5+yJ4z7lVtZstTUVK1xr2y1peN9TRhrxG1wJuXtJAI8v73vWajO7GYw5mp3O1q3Kt6O/GM+OGHg/0V6YGxcP8KxNBHIMXoGmRjJMrpNW5mg5TrxF7IFb4VbqJ7zi+HksY9+UTetlBNgfcg1ygICAUEIO4VFU0OHxMlfKyJjZZA1ssjWgPe1gs0OdxIA5IjWWN4PiD5xTQwxua+rlxWtnnzilIMhFNE46GUsbFGXNGl2tB0uVRY4a2aEuq5a2SeorJHU1HUOjNqTDGPb6TWtgbmEbCQMulrZSeJQbNpttKZz5vpmejU7IN5WOkZuXTS6iJrho52XKSR94BBf6KsjnjbJDI2WNwux8bg9rh1BCg90BB5wzNeLscHC7mktIIzNNiNOYIISJytVNVM4qjD0RBAQEBAQEBAQRdBj2320rcMw+WoNs4GSnaftzv0YLcwNXHs0oOV8KoxVSPdUVDY9c8jpXhpeXElzrnVxvroCdeC8XKqo4Uxlu6S1p696q/c3YjpEZmfLp718bi1BR/5PC6ufb15c0EQdbjb6x9unkHZY+xmr9Sc+HRtTtOizG7pLUUf1T61Xv5R7FuxbbWsqG5DNuIhwhpQKeMaW1DLF3vJWeKYpjEQ5dy7Xdq3rlUzPjxY6q8CCT2QXrAdrKqha5tJK2IPIc68MMpLgLXvIwkaIJ/XzZppJsQpxWySZLuDzSluVuXQRAN4BvLkgosUngeQaankp+OYPmFQD0t9G0jnzKCgQCghB3CoJQedRA2RjmSND2Pa5j2ng5rhZwPYglBYH7PilM9RRR7yoNNHTUsTy1kcMcLTu4Y9BlYXEE35qjDIIqTDqmOGvmZGygpxiH0lm+m4hUOeJahrD65blLWtFyDILcAgpptoZ8PjiEbRAZauPE8Wu1uSho6yoEccJvwe4am2oLXHndBn+z+2VJiE0sVHKZ9y1rpHtY4RjMSAA8gXOh+BUHztzj/AKFSOc0/SvvHB2eQbu9jRr8Oqwai72dGevR1NkaCdZqYpn8scavLu9rU2yu1UtBLdpMkbj9NG4+t+Jp5P78+a5lnUVW58H3G09k2tZbxyqjlP0nvj5dG7MFxeKrhEsD8zToeTmO5tcORXYorprjNMvzvVaW7prk27sYmPj5K9emuICAgICDxqapsY8x93MoLPV4k518vlHDTiqKjB6u/kcb8SOftQaF8etqvSq4UsTrxUlw+x0fUu9f25RZvY50GrkBAQEBAQEBAQEAoIQdwqCUBAQUlXhkMzmOmhjmdGc0TpWNeY3dWEjyn2ILPUYLFTU9XJJC6vdLI+slYWCV8747GGJjLa5QyNrR2vxJQTsVgzqWmLpwPSah5qast0AleABG0cmsaGsA/CTzQat8Qsc9LrXZTeOK8UXQ2Pnf73D4ALjau72lfhD9H2Fofw2miZj1quM/SPd8ZYutZ3F12dx6WhmEkDugkYfUkb0cPyPELLavVW5zDQ2hs+1rLe5cjj0nrH99Ybv2a2iir4s8Rs4WEkZPmjPfqOh5rs2rtNyMw/OddoLujublyOHSek/33LwsjREBBBNuOiC1VuLW0j11sT/0+Wqotj5Lm7r3PG/PsgEfD524WKCwbc7QDDaF8oeGyuG7pgPMTMQcpt0b62vTnoCHNMshe4ueS5ziXOc43LnE3JJ5m6D4QEBAQEBAQEBAQCghB3CoqUQQEBAQY1t9jfodE4tNpJPooeoc4eZ3ubc+2ywam72duZ68nW2NovxeqpiY9WOM+Xd7ZaKK4j9Mh8opZBW4TiclLK2WB5Y9vwc3m1w5tPRe7dyqirNLV1ektam3Nu7GY+XjHdLdmyG1kVfHpaOZovJET/Ez7zfy59+zYv03Y4c351tPZd3RV8eNE8p+/dLI1mct8TyZWkgZrC9hxKCw1VS6TibDkAdLqjxDQbWv/AFzKD5ewjQc9b9lB6CMW78Sg0N4zbSek1ogifeKn8rwNGmpuQ83+1YWb2Oa3G5o14gICAgICAgq8Lw6SpmZDA3PJIcrBcDXiSSdAAASTyAKC87U7FVGHMa+csexzgwuiL/I8hxDXNka12oY+xtY5XWOhQY2gIBQQg7hUEoCAqCgINHeImN+lVrg03jhvFH0LgfpHe8i3saFx9Xd368Ryh+jbA0P4bTRVVHrV8Z8uke75sVWq7sCAghB7UlU+GRskTzG9pu1zTYg/1yXqmqaZzDFes271E0XIzE9G5tidtmVoEc1o6gDhwbLbi5nfq1dfT6mLnCeb892tsWvRzNdHG339Y8J+7MFsuGs+IUlnXAFjw7Hogp2C3EdPignL10+SCwbb4+3DqKSbMGvyllOD5i+dwOXToOJ7NKDmeGCaqlO7ZJUyvLnuEbXSve4m7nEAEnU/NUZdhnhLis9j6LuAedRIyP4tuXfJBfYPAevPr1FIz2Plcff9GpkRN4D149WopHe18rT/AMtBYsU8JsVgufRN80a5qd7Jb+xl85+Cow+ehljk3ckUjJBxY9jmvHtaRdSZiHqmiqqcUxmfBVwYFM/7OQfjNvlx+SwV6m3T1dXT7C1t7jFGI/q4f8/B7TYXFD9dMXH7kQF/if8ABeab9dz8lPDvlsXtl6bRx/1N7NX8aOfx5e2EYRjfolVHPDE36Muu1xc7eMe0se1zr6Xa5wuOF1sUxMc5y49+5bqn/Lo3Y88z7Z+y/wC3XiC7EoWxNhMLczZJTI9sr3va1wa0FrGANGd54EkkcLWXpgYQgIBQQg7hUEoCCVRBQY1t/jnodG4tNpJPoobcQ4jzP9wufbZa+ou9nRM9XV2NofxeqimY9WOM+Xd7ZaLK4b9MfKr1CEEoIQEH1FIWkFpLSCC0g2LSOBB5FWJxxea6IqiYmMxLbOxO34mywVjgyXRrJTZrZTyDuTX/ACPbgurp9VFfq18/m+E2vsCqxm7p4zR1jrH3j4wz6RgcLFbj5laJWlhsg8JXEB1rXa1zrns0k/kkvVFO9VEd7WNdjlFiMkf60ZOIovM2CEjdulPF8jgQ92lgALW11N1pU66mecTD6W/6L36f0q4qjx4T9Ww9ntoMLjjDKSSnpm/cDRTa97gXPdZ6dRbq/c5V3ZGttc7U+zj8ssmp6hkgvG9rx1YQ4fELNExPJz6qKqJxVExPi9keRBb8eZKaWX0Z5jmyExEAO8w1tYgjW1vevFze3Z3ebY0k2ov0TejNGePl/fFpGkw2txSS43k59UySuORnbMdB7B8FyaaLt6e9+iXNToNm044U+Ec5+vtleMb8JKo016arZvgCXRlpY1/DyslvcHjxGunBb1rSU08auMvltoekd+/6tn1KfjPt6expHF8NmpZnRVUT4ZW+s2QWPtB+0D1GhW4+dmZmcyokQQEBAKCEHcKglUSgIIJQaN8Qcc9LrXZTeOK8UXQ2Pnf7yPg0Li6u7v14jlD9H2Fofw2liZj1quM/SPd8ZYuVrO2goQgI9JREIqFQUEokw2HsRt+Yi2GtcXR6NZKdXR9A/q3vxHs4dDT6vHq1+98ltj0fivN7TR63Wnv8vHw6toTRiRoLSDexa4agtPMdV0ofFTExOJekFOGCw956qo+jC3m0fAKYXenvY3VbFxSSuf6RUszEnK2RpY2/JrXNNh+SwTYiZzmXTt7VuUURRuUzjrjjPnMTDxbsFCDmE84PIjcAj37pT8NT3z8PsyTtm7MYminH/l/9K9mzjh/b6z3vi/8AGvfZz/Kfh9mrOtpn/Ro90/deoI8rQ0uL7ADM613W5mwAv7llaVU5mZw9ER8sjDRZoDRyAFh8EWZmZzL6RFh2v2SpsUg3VVHci+6kbYSQuPNjvzHAoOXtt9j58JqN1UDM11zBK0eSZgPEdHC4u3lfmCCaMdQEAIBQQg7hCglUSgIMX8Qcc9Eo3ZDaSW8UXUXHmf7h8yFr6m72duZ6zydfYuh/FaqIqj1aeM/SPbLRpXDfpUIVWEFFLoCCEEIogKiQoksy2J22fRERTXkpyeHF0N+bOo/D8O+5p9VNHq1cvk+d2xsOnVZuWuFz4Vefj4+9uSjq2TRtkieJGOF2uabghdaJiYzD4G5bqt1TRXGJjnD2R4EBAQEBAQEBBZdrtmocTpXU9Q3Q+aN49aGUDyyM7i/vBI5oOS9pMDloKqSnqG2fG61+T28Wvb1aRYqi2ICAUEIO4VBKCC638u6o+kGm/En0mercTTzCGIbuJ27cWkcXPuBbU/IBcnWb9VfKcQ+79H6tLZ08R2lO/VxnjGfCPZ82EXWjh9PHEQQVVQgICAghFAglESEGR7IbWSUEml5IXG8kZP8AEzo75Hn1Gzp9RNqcdHG2rsi3rac8q45T9J8Pk3ZheJR1MTZYHh7HcCOIPNrhyI6Lr0VxXGaeT871GnuWLk27kYqhWL0wiAgICAgICAg1Z487JCqovS4m/TUovJYavpb3cD+yTm9mbqg5xVEoIKCEHcKglBTSm7uBFiA025nmL8f8EHyJiCNbjQa9L8b/AD9lu5QVEbw69uRsbi3f+YVFLW4TBP8AXQRS/tsa4/EheKqKaucM9rU3rU5t1zHlMrBW+HdDJe0ToiecUjhb2B1wPgsNWktT0dO16Qa+3+/PnEfPn8WPV3hOP9BVkdpmB38TSPyWCrQR+2p1bPpXVH6tqPZOPhMT82P13hvWx+oyOcf7KQA29j8q16tFdjlxdSz6S6Kv80zT5x9srBXYJUQX31NLGBxLmOy/vWt81gqtV086XUs7Q0t79O5E+3j7ua3rG3EIoglAQEC6Jhedm9pJqCXPEczTbexu9WQfyd0P58Fms36rU8OXc520dl2tdRu18JjlPWPvHg3ds9j0VdCJIHdA9h9aN3Rw/nwK7Fu5TcjNL841uiu6O52d2PKek+S6rI1BAQFQUBAQEHxNEHtLXgOa4FrgdQ5pFiD7kHHW2OCmhxCopjwikcGc7xHzRk9yxzSqLMgFBCDuFQSggi6DzMHCxsB779NSgp2RWsHDKNbAWOo+PL8u6o+mzEdSNPW5NGmhtqdP60UFQyS4HK/AG1/kg+0EWQLIKCuwSnn+up4pO7mNJ+NrrxVboq5xDYs6u/Z/TuTHlMsfrfDehkvlY+En/VSH8n3CwVaO1PTDqWvSLXUc6oq84j6YlYK3wn/1FX7pWX/iaf5LDVoI/bU6lr0sq5XbXun6T91grfDiuj9VjJx/spBe3sflWCrR3Y5cXUs+kuir/NM0+cfbKxVuA1MP1tNMy3EmNxb+8BZYKrNdPOHTtbR0t38l2mfb9FuWNuZQUWAoquwbF5aSYSwPyOGhB1a9vNrxzCyW7lVFWaWprNFa1Vubd2Mx8Ynvhu/ZLaqKvju3yStH0sROrfxN+83v8V2LN6m7GY59z832lsy7oa8VcaZ5T3/afBkCzOaICAgICAgIOef0jMM3dfBONBNAWO7vhdqf3ZGD3KjUiAUEIO4QoJQEBBBF+KDxlpr8CRw05WA5dOR9yDwdG4aW5EN5g6a/13Qe9OSePDh8Of8AXZB7oCAgIMcx6fLMO7W/mUFVs6/Nn7Fo+RQXlBQ12DwT/XU8Uvd7GuPxtdeardNXOGe1qr9n9OuY8plYK7w5oZL5Y3Qk84nuH8Lrj5LBVo7U9MOpZ9Idfb5170eMR8+EservCYf6CqI7TMB/iaf5LBVoI/bU6tn0sqj9W17p+k/dj9b4b10fqsjm/wB1IAbex+VYatHcjlxdSz6S6Kv80zT5x9srQMNraKQSCGeB7Ddrwx1h/eAII7cCsW5dtznExLdnVaHWW5omumqJ6Z/uYbW2J22jrgI5bRVAGreDZbcXR/8Aby7rpWNRFzhPCXxO1tjXNHO/Rxtz17vCfuy9bTiCgICAgICDUH6SNMDRUsnNtQ6MeySNzj/ywqOfUAoIQdxBQEBAQEEqiFBDWgaDRBKAgIKDGsYhooHTVUrYY28XOPE/daBq5x5AalBqjFfFnD5pw5pma3I0Evi5gu4gEnoqL/sh4j4c4PDqxkRuCN8HQ3GouC4WPDqgy6l2soZTaOvpXno2eIn4ZkwLrDUNf6j2v/ZcHfkg9UBBBUEWQUtThsMhBkhjeQQQXMaSCNQQbXBXmaYnnDLRfuURimqY9qrAXtiFAQEBUFAQao/SNcP1ZAOZq2EewQzX/MKjnZBBQQg7hUEoCAgICAgICAgIKeupRNG5jrgOBbdujm3FrtPIqTGYw9UVbtUVYzjv5NQVvh/IyZzZKllr3a6z3vcwnQuGgB7XXP8AwdyZ/NwfYR6SaWmiMWOPXlEex57N7NUk+Jy0T5pXPhgZO4syR5iXC7bea1g+M8ftLLToojnVLTu+k12f07VMefH7NiUmwNDHxg3p6zPdJ/De3yWWNNbjo51zbWsr/fjyiIXyhwuGD6iCOHl9GxrNO9gs1NNNPKHPu37t39SqZ85yrF6YhBCAoCAqCgICAqCggoNH/pJ13+Rwg/8AuJnj9xjD/wAao0egFBCDuEKCUBBCAglAQEBAQEBBim24ZTwy1ksgYyGK5bbV7gTlYNbXc5waO5Co0B4XbRGHHYZpXaVEj4Zjqb782Gp5B5Yfcg6qUBUSgICCFAQFQUBAQFQUEFBy3414yKrGZQ03ZThlK0g31juZP43PHuVGBoBQQg7hUEoCAgt2JYzFTuAl3mouDHDLMLdyxpAPZeaq4p5/JsWNLcvRM0Y4d9VMfOYUv/qul5yuH7UUzfzZovPbUd7N/hup6U/Gn7oO11Fzqox1zXb+YU7a3/I/wzV/7cpbtdQn+2we94H5q9tb/lBOzdXH+lV7pejdqKI/22n98zB+ZTtbf8o97z/h2r/2av8A1n7LsDfhqsjTSghBor9IjajM+Kgido21RVWP2iPooz7AS4j8TDyVGlWuINwbEagjQgoOufDnaYYnhsU9xvAN1UgfZnYAHacr6OHZwQZOoJVBAQQoCAqCgICAgILDtvtA3DqCapda7GkQg/bmdpG342v2BQcfzSl7i55LnOJc4nUucTck+9UfCAUEIO4VAQSgICCEBB8uaOg+Ci5lhmzu2kVdUiAUmS4eQ5xa8WYL6jKta1qable7uu9rtjXtJY7abueXDj1ZWzEoS/IJoi++XIJG5sw+zlve/ZbO9GcZcWbF3d35onHficKtViUGOYqyjpZaiY2ZCx0juptwaO5NgO5CDjvG8TfV1MtRMbvle6R/QEn1R2AsB2AVFCgz3wg21/VlblmdamqMrJ78InfYl91yD2J6BB1G11xcG4OoI1BHZQfSoICCFAQWzaPFm0dLJM77DfKDpmedGt95I9114uXNymam1otLVqr9NmOs8fCOs+5Z9koZ3RQzCv8ASo5G55myND7PINxFILFtnaWN+HJY7MVYirezH98m7tKqzFyu12G5VE4iYnHD+qOOcxxzGFxodpIppjE1koIe+NkhjdupXR3z5JBcaEOGtuC903aaqt2MtW7oLlq3FyZp5RMxmMxnlmOfHwVlTXlj2NbDJK15yukiyObEb2893A246gHgvU1YmIwwUWoqpqmaoiY6TnM+XD54VwXphQUHNHjTtuMQqhBTvzU1OSGkcJp+D5O7R6rf7x5qjWyAgFBCDuFQSgICAgICD5fwQaW8Lv8AObP93N/wrkaL9X3v0H0i/wCwnzhtRtHNvsxFKWZy7SJwlDeXnzEZu9l1N2c54PiJu2uz3Y38474x7scl2XtqtIfpD7U6R0ETvu1FVY//ABRn5uI/YVGjkBAQbq8GfE1sTWUOISZWCzaSZ50YOUMhPBv3Ty4cLWDe4KglUEEKAgwnaPFIjicEVW7cwQgzh0rS2Oapt5BmItZoJN78dFrXK47WmKuERx9ru6LTXPwVy5Zjerq9XEc6aevDnx5eSnw2uEcVV6FbLUVm5oLXDTK9jRJI38DSHu008pXmmrEVbvWeH1ZL9jfrs/iOdFvNzvxEzuxPjMYjv4rhMXYRh0pfPvwwZaUOYGEOdwa4j1vMSb9Avc/5FucznHJrURG1NbTEUbs1fmxOeEc5ju4fFZNj31D6mniZnp4IofSZgTd875SfNN0zOu4N5NHcWw2JrmqmI4REZnxy6G06dPRZu3KsVXKqt2nupin+PlGIme9shb75dpLxh8UBZ9Dhz7k3ZVzsOgHB0UZ5nk53uHOwaMQEBAKCEHcKglAQEBAQEHy8XCLDCNktgnUNUJnVAlAY9gaIyz1gBe+YrTsaXsqt7L6DaW3Y1ljsuzxxic5zy9kMoZgkAl3ohYJMxfnAsS48Se+pW1uU5zji4s6q9NHZzXO7yw+sbxSOjppaiY2ZEx0juptwaO5NgO5C9MDjzHcVkrKqWomN3yvdI7oL8GjsBYDsAqKBAQEBBtDw48XJaANgrs1TTCzWuveWnb+G/rsH3TqOR0sg6BwPG4K2ES0kzJ2G2rDq09HNOrXdiAVBcEBAQeNVSslaWSsbI08WyND2n2gqTTExiXui5Xbq3qJmJ74WnFNmI53ROEktPuQ4QCmc2ER5tCQA3jbT2LHXZirHHGOWG3p9oXLMVxiKt/8ANvRnOEVWzDJRAJ5ZZ207nPDZi12+eeDpdNbX0GgSbUVYzOcLb2hXam5NqmKZrjHDPCPDjwz1eVTU0uFNmnq6lrN9IZXOlIDnWbZsUbW6uDWiwABK900bszPewX9TN2minGIpjERHvmfOZ5tK+InjBLWh0GHh1NTm7XyE5Zpm9NPq2npxPMjUL212qkBAQEAoIQdwhQAglAQEBAQEBBCDSH6RG1H1eHxO+7UVVv8A6oz83EfsKjRyAgICAgIK3CcWnpJBJSzPgePtROLbjoeo7HRBs/Z3x2qYgG10DKsCwzxncSe0gAscfYGoM/wzxpwyUDeSS0p4Wmic75x5hZQX+HxDwx4uMRpx+0/Ifg6yoifxEwxgu7EYD+w/eH4NBKDHsU8bMMiH0Tpqo8hFEWD3mXLp8UGA7ReOtVKC2igZSA3Gd538nYi4DR8CgwCiqZcQxGD0uV9Q6WeCJzpXF5LXyAZRfgPMdBog3bLslROpZnuo45JiwSxRinbEGtkkyRmLc5C8dib+y4UHhN4aYZHRiWaGTePcWwNi39M+V7iQyMQyPe4O0J9mtkFrrfCvDBDTzCsqIWVRY1jpHxOZGXxOkFyWDm3LxHFBa8b8Ho6d4H6yytMkUOaWDKxj5WkszvEml7AcOLgqMG2t2Xdh5hO/jqWTsdLC+EPaHMa4tvZ7RobXBFwRqNEGPlBCDuFQEEoCAgICCEEoKLGcSZSU8s8xtHEx0j+pDRwHc6Adyg46x7Fn1lVLUTHzzPdI7mG34NHYCwHYBUZHV4JBU4LHV0TMk1I7cYpHmLy5rzeKpAJ0adWn/o1BTU2yzZcElr45XOkgqGw1ERADWQvADXg8SS5zRy59EGLICAgICAgICAgICD3oKx8ErJYjlfG9skZsHWe03abHQ6hBmFP4nVTIyzdU7gd3rkkjcBE/OwNdHI0tAcL2GiDIaXxqcHxPnw5kz4Q4RO9IlGUuFnO84f5rXF+NiQg9WeKtOWRN3E0W6NWQ2Rsda3LU3uy2eLytDnNF76Ii5M28wyel9GkrKiCJ4YJ95Tl0j2x08cTGhzS/L5ow88eiKwPxT2hZX1UDo5mTiKlige+JkkTHSNfISWskALdHN05cNbIMMKCEHbu9aOLgLAOdrwBvYnoND8FB6IJQQUEoCAgICDSn6RG1GVkVBE7V9qiptyYD9Ew+1wLv7reqo0SgyXYDaMUFZeZu8pp2mmrozch9NJo425lvEe8c0FRhe0kWHuxCCBprKWrjkp4y8mF1gTuZjdp1aHO0sLk8kGJICAgICAgICAgICAgICAgICAghB2ufXHv/ADiUFRF6o9g/JB9hAKAgICAghByr40f5/q/bT/8A54lRhKAgICAqCgKggICAgICAgKAglAQQgIBQQ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6" name="Picture 12" descr="http://www.designishistory.com/images/lissitzky/BeatTheWh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389347"/>
            <a:ext cx="5050932" cy="403401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53604" y="4130697"/>
            <a:ext cx="3626308" cy="1200329"/>
          </a:xfrm>
          <a:prstGeom prst="rect">
            <a:avLst/>
          </a:prstGeom>
        </p:spPr>
        <p:txBody>
          <a:bodyPr wrap="square">
            <a:spAutoFit/>
          </a:bodyPr>
          <a:lstStyle/>
          <a:p>
            <a:r>
              <a:rPr lang="nl-NL" dirty="0" smtClean="0"/>
              <a:t>In 1917 de Oktoberrevolutie Lenin aan de macht. </a:t>
            </a:r>
          </a:p>
          <a:p>
            <a:r>
              <a:rPr lang="nl-NL" dirty="0" smtClean="0"/>
              <a:t/>
            </a:r>
            <a:br>
              <a:rPr lang="nl-NL" dirty="0" smtClean="0"/>
            </a:br>
            <a:endParaRPr lang="nl-NL" dirty="0" smtClean="0"/>
          </a:p>
        </p:txBody>
      </p:sp>
      <p:sp>
        <p:nvSpPr>
          <p:cNvPr id="9" name="Rechthoek 8"/>
          <p:cNvSpPr/>
          <p:nvPr/>
        </p:nvSpPr>
        <p:spPr>
          <a:xfrm>
            <a:off x="4258844" y="5517232"/>
            <a:ext cx="4572000" cy="1200329"/>
          </a:xfrm>
          <a:prstGeom prst="rect">
            <a:avLst/>
          </a:prstGeom>
          <a:solidFill>
            <a:srgbClr val="FFC000"/>
          </a:solidFill>
        </p:spPr>
        <p:txBody>
          <a:bodyPr>
            <a:spAutoFit/>
          </a:bodyPr>
          <a:lstStyle/>
          <a:p>
            <a:r>
              <a:rPr lang="nl-NL" i="1" dirty="0" smtClean="0"/>
              <a:t>‘Vrede voor het volk, land voor de boeren, brood voor de armen en macht aan de Sovjetvolksraden’. </a:t>
            </a:r>
          </a:p>
          <a:p>
            <a:endParaRPr lang="nl-NL" dirty="0" smtClean="0"/>
          </a:p>
        </p:txBody>
      </p:sp>
      <p:sp>
        <p:nvSpPr>
          <p:cNvPr id="14" name="Text Box 1032"/>
          <p:cNvSpPr txBox="1">
            <a:spLocks noChangeArrowheads="1"/>
          </p:cNvSpPr>
          <p:nvPr/>
        </p:nvSpPr>
        <p:spPr bwMode="auto">
          <a:xfrm>
            <a:off x="-22691" y="4795896"/>
            <a:ext cx="3802603" cy="2062103"/>
          </a:xfrm>
          <a:prstGeom prst="rect">
            <a:avLst/>
          </a:prstGeom>
          <a:noFill/>
          <a:ln w="9525">
            <a:noFill/>
            <a:miter lim="800000"/>
            <a:headEnd/>
            <a:tailEnd/>
          </a:ln>
        </p:spPr>
        <p:txBody>
          <a:bodyPr wrap="square">
            <a:spAutoFit/>
          </a:bodyPr>
          <a:lstStyle/>
          <a:p>
            <a:pPr algn="ctr"/>
            <a:endParaRPr lang="nl-NL" sz="1600" dirty="0" smtClean="0"/>
          </a:p>
          <a:p>
            <a:pPr algn="ctr"/>
            <a:r>
              <a:rPr lang="nl-NL" sz="1600" dirty="0" smtClean="0"/>
              <a:t>De </a:t>
            </a:r>
            <a:r>
              <a:rPr lang="nl-NL" sz="1600" dirty="0"/>
              <a:t>rol van de kunst </a:t>
            </a:r>
            <a:r>
              <a:rPr lang="nl-NL" sz="1600" dirty="0" smtClean="0"/>
              <a:t>verandert</a:t>
            </a:r>
            <a:r>
              <a:rPr lang="nl-NL" sz="1600" dirty="0"/>
              <a:t/>
            </a:r>
            <a:br>
              <a:rPr lang="nl-NL" sz="1600" dirty="0"/>
            </a:br>
            <a:r>
              <a:rPr lang="nl-NL" sz="1600" dirty="0"/>
              <a:t>Geen zand meer in de machine zijn maar juist de machine oliën.</a:t>
            </a:r>
            <a:br>
              <a:rPr lang="nl-NL" sz="1600" dirty="0"/>
            </a:br>
            <a:r>
              <a:rPr lang="nl-NL" sz="1600" dirty="0"/>
              <a:t>Kunstenaars zetten zich in en willen een constructieve bijdrage leveren voor een betere toekomst.</a:t>
            </a:r>
            <a:br>
              <a:rPr lang="nl-NL" sz="1600" dirty="0"/>
            </a:br>
            <a:endParaRPr lang="nl-NL" sz="1600" dirty="0"/>
          </a:p>
        </p:txBody>
      </p:sp>
    </p:spTree>
    <p:extLst>
      <p:ext uri="{BB962C8B-B14F-4D97-AF65-F5344CB8AC3E}">
        <p14:creationId xmlns:p14="http://schemas.microsoft.com/office/powerpoint/2010/main" val="2810957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Systemen 64-65 </a:t>
            </a:r>
            <a:endParaRPr lang="nl-NL" sz="2400" dirty="0" smtClean="0">
              <a:solidFill>
                <a:srgbClr val="FF0066"/>
              </a:solidFill>
              <a:latin typeface="Arial Unicode MS" pitchFamily="34" charset="-128"/>
            </a:endParaRPr>
          </a:p>
        </p:txBody>
      </p:sp>
      <p:pic>
        <p:nvPicPr>
          <p:cNvPr id="6" name="Picture 1037" descr="C:\Users\John\Pictures\Bespiegeling\Rituele oerdans\martha_graham_letter_to_the_world.jpg"/>
          <p:cNvPicPr>
            <a:picLocks noChangeAspect="1" noChangeArrowheads="1"/>
          </p:cNvPicPr>
          <p:nvPr/>
        </p:nvPicPr>
        <p:blipFill>
          <a:blip r:embed="rId2"/>
          <a:srcRect/>
          <a:stretch>
            <a:fillRect/>
          </a:stretch>
        </p:blipFill>
        <p:spPr bwMode="auto">
          <a:xfrm>
            <a:off x="225128" y="988566"/>
            <a:ext cx="3352800" cy="2584450"/>
          </a:xfrm>
          <a:prstGeom prst="rect">
            <a:avLst/>
          </a:prstGeom>
          <a:noFill/>
          <a:ln w="9525">
            <a:noFill/>
            <a:miter lim="800000"/>
            <a:headEnd/>
            <a:tailEnd/>
          </a:ln>
        </p:spPr>
      </p:pic>
      <p:sp>
        <p:nvSpPr>
          <p:cNvPr id="7" name="Text Box 1038"/>
          <p:cNvSpPr txBox="1">
            <a:spLocks noChangeArrowheads="1"/>
          </p:cNvSpPr>
          <p:nvPr/>
        </p:nvSpPr>
        <p:spPr bwMode="auto">
          <a:xfrm>
            <a:off x="3608512" y="870992"/>
            <a:ext cx="5284788" cy="1815882"/>
          </a:xfrm>
          <a:prstGeom prst="rect">
            <a:avLst/>
          </a:prstGeom>
          <a:noFill/>
          <a:ln w="9525">
            <a:noFill/>
            <a:miter lim="800000"/>
            <a:headEnd/>
            <a:tailEnd/>
          </a:ln>
        </p:spPr>
        <p:txBody>
          <a:bodyPr>
            <a:spAutoFit/>
          </a:bodyPr>
          <a:lstStyle/>
          <a:p>
            <a:r>
              <a:rPr lang="nl-NL" sz="1400" baseline="0" dirty="0" smtClean="0"/>
              <a:t>Martha </a:t>
            </a:r>
            <a:r>
              <a:rPr lang="nl-NL" sz="1400" baseline="0" dirty="0" err="1"/>
              <a:t>Graham</a:t>
            </a:r>
            <a:r>
              <a:rPr lang="nl-NL" sz="1400" baseline="0" dirty="0"/>
              <a:t> </a:t>
            </a:r>
            <a:endParaRPr lang="nl-NL" sz="1400" baseline="0" dirty="0" smtClean="0"/>
          </a:p>
          <a:p>
            <a:r>
              <a:rPr lang="nl-NL" sz="1400" baseline="0" dirty="0" err="1" smtClean="0"/>
              <a:t>Lamentation</a:t>
            </a:r>
            <a:r>
              <a:rPr lang="nl-NL" sz="1400" baseline="0" dirty="0" smtClean="0"/>
              <a:t>, 1930  </a:t>
            </a:r>
            <a:endParaRPr lang="nl-NL" sz="1400" baseline="0" dirty="0"/>
          </a:p>
          <a:p>
            <a:endParaRPr lang="nl-NL" sz="1400" baseline="0" dirty="0" smtClean="0"/>
          </a:p>
          <a:p>
            <a:r>
              <a:rPr lang="nl-NL" sz="1400" baseline="0" dirty="0" smtClean="0"/>
              <a:t>Gevoel</a:t>
            </a:r>
            <a:r>
              <a:rPr lang="nl-NL" sz="1400" baseline="0" dirty="0"/>
              <a:t>, expressie </a:t>
            </a:r>
          </a:p>
          <a:p>
            <a:r>
              <a:rPr lang="nl-NL" sz="1400" b="1" dirty="0" err="1" smtClean="0"/>
              <a:t>Grahamdans</a:t>
            </a:r>
            <a:endParaRPr lang="nl-NL" sz="1400" dirty="0"/>
          </a:p>
          <a:p>
            <a:r>
              <a:rPr lang="nl-NL" sz="1400" dirty="0" smtClean="0"/>
              <a:t>C</a:t>
            </a:r>
            <a:r>
              <a:rPr lang="nl-NL" sz="1400" baseline="0" dirty="0" smtClean="0"/>
              <a:t>ontrast </a:t>
            </a:r>
            <a:r>
              <a:rPr lang="nl-NL" sz="1400" baseline="0" dirty="0"/>
              <a:t>tussen spanning en ontspanning van het lichaam </a:t>
            </a:r>
            <a:r>
              <a:rPr lang="nl-NL" sz="1400" baseline="0" dirty="0" smtClean="0"/>
              <a:t> (</a:t>
            </a:r>
            <a:r>
              <a:rPr lang="nl-NL" sz="1400" baseline="0" dirty="0" err="1" smtClean="0"/>
              <a:t>contraction</a:t>
            </a:r>
            <a:r>
              <a:rPr lang="nl-NL" sz="1400" baseline="0" dirty="0" smtClean="0"/>
              <a:t> en release) </a:t>
            </a:r>
            <a:endParaRPr lang="nl-NL" sz="1400" baseline="0" dirty="0"/>
          </a:p>
          <a:p>
            <a:r>
              <a:rPr lang="nl-NL" sz="1400" baseline="0" dirty="0" smtClean="0"/>
              <a:t>zwaartekracht</a:t>
            </a:r>
            <a:endParaRPr lang="nl-NL" sz="1400" baseline="0" dirty="0"/>
          </a:p>
        </p:txBody>
      </p:sp>
      <p:sp>
        <p:nvSpPr>
          <p:cNvPr id="8" name="Text Box 1042"/>
          <p:cNvSpPr txBox="1">
            <a:spLocks noChangeArrowheads="1"/>
          </p:cNvSpPr>
          <p:nvPr/>
        </p:nvSpPr>
        <p:spPr bwMode="auto">
          <a:xfrm>
            <a:off x="225128" y="1052736"/>
            <a:ext cx="1813638" cy="276999"/>
          </a:xfrm>
          <a:prstGeom prst="rect">
            <a:avLst/>
          </a:prstGeom>
          <a:noFill/>
          <a:ln w="9525">
            <a:noFill/>
            <a:miter lim="800000"/>
            <a:headEnd/>
            <a:tailEnd/>
          </a:ln>
        </p:spPr>
        <p:txBody>
          <a:bodyPr wrap="none">
            <a:spAutoFit/>
          </a:bodyPr>
          <a:lstStyle/>
          <a:p>
            <a:r>
              <a:rPr lang="nl-NL" sz="1200" baseline="0" dirty="0">
                <a:solidFill>
                  <a:schemeClr val="bg1"/>
                </a:solidFill>
                <a:hlinkClick r:id="rId3"/>
              </a:rPr>
              <a:t>Fragment Martha </a:t>
            </a:r>
            <a:r>
              <a:rPr lang="nl-NL" sz="1200" baseline="0" dirty="0" err="1">
                <a:solidFill>
                  <a:schemeClr val="bg1"/>
                </a:solidFill>
                <a:hlinkClick r:id="rId3"/>
              </a:rPr>
              <a:t>Graham</a:t>
            </a:r>
            <a:endParaRPr lang="nl-NL" sz="1200" baseline="0" dirty="0">
              <a:solidFill>
                <a:schemeClr val="bg1"/>
              </a:solidFill>
            </a:endParaRPr>
          </a:p>
        </p:txBody>
      </p:sp>
      <p:sp>
        <p:nvSpPr>
          <p:cNvPr id="9" name="AutoShape 2" descr="data:image/jpeg;base64,/9j/4AAQSkZJRgABAQAAAQABAAD/2wCEAAkGBhQQEBQUEBQUFBQUFRQUFBQVFBQUFBUUFBQVFBQVFBUXHCYeFxkjGRQUHy8gIycpLCwsFR8xNTAqNSYrLCkBCQoKDQwMFA8PFCkYFBgpKSkpKSkpKSkpKSkpKSkpKSkpKSkpKSkpKSkpKSkpKSkpKSkpKSkpKSkpKSkpKSkpKf/AABEIAPYAzQMBIgACEQEDEQH/xAAcAAABBQEBAQAAAAAAAAAAAAAAAQIDBAUGBwj/xABAEAACAQIDBQQHBgQFBQEAAAABAgADEQQSIQUxQVFhBhMicQcyUoGRobEUFUJiwdEjcpLhM0NTY/AkgoOy8Rf/xAAWAQEBAQAAAAAAAAAAAAAAAAAAAQL/xAAWEQEBAQAAAAAAAAAAAAAAAAAAARH/2gAMAwEAAhEDEQA/APJGaNzxXjYC54Zo2EB2eGeNhAdnhnjbwvAdmhmjLwgPzxM8bCA7PDPGQgPzwzRkID88M8ZeEB2eLnjIQH5oZotFLsAb6kCw3nXcOs9lpejHA4rA1PsiVhiqdMkAl0fvAG/h1KNQ+Fsy5SB7SkGxgeM5oZoVEIJB0I3g7xGXgPzRQYyOEBzxke4jbQEhFtEtAIkdaIYCQhCARIsICQhCAQhCAQhCAQhCARyISbDUngN80ez+zFxFVkYnN3btTpr61aqB4KQJ0Fyb9cpA1Inrvo72bgFrpTqUFD3SvhnqMc+erSvUpNmCktTaiQBrYm+l5BqejnsGdnYPv6tOm2KqFXyVSqhFBVggcg5XAXMOTfGdNWpLULCrQq4SoWNQV0NNgSuRy5qKTwpKCGA0W26T9otuYc0nplVxNw6mkCCuZVZirtrlNlY6XIsTaeZ4HtHUw/ZzE1WDlqtR8OiNUZ0pU6t1BXOSRlBZbc1U8zCvM+2O1KeKx+IrUFyU6lRmQcwd7EcCxu1uGaYsUmNvKh0csZHiBZanG91NUYK8cMBAyO6iGnNj7viHAQMcpGlJqtgZE2DgZxWNIl18PIXpQK9oSQpGEQEiTb2B2Vq4yslNLKXXPc7lp5spduQ6bzPRf/x7B+FBiqwqOCEzqqiqyjxd2gBfIOLWt1MDx+E7PtR2BOzzbEriEUmy1VWnWot5OGQg9CAZgjZuHO7FW/noVB80LQMqFpv0OyLVVLUa1B1G83qr/wC9MS7gNiYWkwFdmxNU7qFAEi/Ikan5QMDZmxq2JbLQps54keqv8zHRffOwwvYOhhgGx9YXO6khtc8r+s/koHnOjwWExD07HJgaA/BTCmrbqfVTz1Mv4DAU6Piw1NSTvxeIay+528T+S2HWTVM2IxQWwWDNOnbWo47lbcybZiLcWInQYKo2KAsy2VtaiP3yAgi6r3lMqxOoup05yhg6C4w6VKlZVPirmyUQVOq0KW4nTV2uV4G+7pThxkFJBlW2vCycf+5vpfnIrlO1uP7qkKlOy/xKYpg6DuRXpmvVP87ZATxVTznB9tS9PBJSBPc/aO8Qc/4RQX/MqoAR7Wedf25YVKqobLTY0cOei4lcVSB6Wbum9wnA9rq9T7NRWroTUdivFaqL3WIBHIuof/ytLEcjCEJUEeojI5YHoS7N6SVdmdJ0i7Oky7P6SK5f7rh919J1Q2d0j/u3pIrjH2V0lersq3Cdy2zekhqbM6S6mOCr7M6TPr7OnoFbZd+EzsTsnpGmOCq4SVno2nY4jZNuEysVs60qJ+zPaIYP+MHF1ole6IuatVahVEJ3onduGJ45CN89B7AekJMR3f20q2JCMgqjRmpZrCm2UgIQ1jqrZgwtrcTxzHYYqb8P1lda7A3BN/OTFfWO3u0mDo0D9sanlYa0ny1Gbjbu9b/83T547S4vA/aXqYWgyI2q03bMtySSwXgDf1bkC2nTO2RgqmJv4txALEFj89J2+yOySJZiuZ/bfVvdwHugc7gNl4jF2NVjRpcBua3ILuUefwM7XYmxVorlw1MC++o99evtP8hJVrIpy0UNaoN4UDKh/O58Ke836GaGH2c764h9Lf4VIstO3+5U0d/IZR0MinYbCoW8V67qbHQd2h5Eeop6HM3SVxgvvGsRT1pIctWvcnMRoaVAnhwZxpwUA6iBMQdoP9nwvgwiHLVrIMoqc6VC25PaYb9w5zuMFhVpIKdIBUQAG1gAALZR1gMo4ZKaBKagIllVV0BI3AflEkq+FTrcnVjzvHsONugHISDGtZb9RA8x7Xq+JaqlL1wzuo5/ZmoBQOvja3Wc36RnVzQqr/nKatv51p3PvsD5kzZ2XtG+0KfH+FXf+uvf6IJxvavFFq/d/hoBqSj8oqOR8io90qMWEISoI9YyPWB9EphZKmEl9KElWjMtKC4SO+yzR7qOFGBmHCyJ8HNk0YhoQOefAyrV2dOmOGkT4SBx2I2X0mJjdldJ6DWwUy8TgIHmW0dlAgi2+c9hdj5q4Qm43ngbcjynqWO2Xe882xOKNHG1L7g5X3DQSo7zY1FKShaa53A3DRV/5zM2lwef/GbTjTQkL5Mw1byFh5znNj7ZUiyADjpOhpMSt20G/XTTmSeEiry1lCgABVXcBZVA42A0EwTWqbWc0qBKYRDarVGhrH/TQ+zzPGUkL7VqmjQJXCIbVqo0NYj8CH2f/p4Cej7PwCYekqUlACiyqBAXAYFaCLSoqFsLAAaKvPzmkAALDcPn1lamuXzPrH9JNv3boUM2t5k9p8Z3dB25I59+U2+ZE06razjPSjtDusG3NyqAc7m5+SmEcLgHU4mkRdXVDTOtw6srHMvIqxAI5a85yG18R3mIqvwao5HlmNvlG4jaVSobs5Jve+7WwF9OglWaZEIQgEesZHrA+qlpyQU5KKceqTLSJaceKclCR+WQV+7h3cshIFJVVGpxppS2UjSkDPqUJRr4abVSnKtajA5rFYSeM9u8F3WOqcnyuP8AuUA/MGe9YihOC9Jmwu9wveKpLUTm0GuQ6P8ADRvcZYlYHYqiuUO5AA3sT0JPyBPkJbxWOfatX7PhrphlIFWrxcD8K9OnHeeAnK9n8BXxpWghK0l1cjcASL35sbDTp0nsmxNiJhqQp01so+JPMniYRa2Hs5MNSVKa2VRZR+/v1vNimltTvlWgttTLBOkjRjNrpLNNZRY2MsU8WMjHlp791vjAgZ/H7/8Al55b6aNoXqUaQ4BqhHn4V+jz0ymf4nwninpQxWfadb8gRB7kBPzYyxK5IxI6JKySEIQCPWMj1gfXIWPCwzgbzAYheY+Mw0cFjgsVTeOAlDcsW0daJUYAXMBjCNtPOu1HpZp0Kpp0hmK6E8Lzc7E9rhjkzHQ8oHTMsrusumQukKzK9OYG26qqmUjMz3VU53FjfkoB1M3NubQTD08zak6Ig9Z25D9TwE5XCozualUgu2/ko4KoO5R/eBH2b2AmFprTQbt54k8zOlprYSlSloPpAkUxxeRfaUU+KP8AvShazaQIKz6Hy1lfs5jFdXDm4Vxfh62795O+JoEnLVAvvBnP0Ozzl8UgekaNemQrCpZ6dUa02y24NbUcoR0IolazAkm2o8jPAe12J7zH4ludaoPcrFR9J7fsKriWoKcXSK10GRrMjioALhwUY6ncRz854jjuzmLzsz4bEAsxY3o1N5N+XWWJWNEmjh+z2JqG1PD1mPSk/wBbaTfwXoqx9XU00pj/AHKqA/BST8pUcfEnpVP0JVivixWHD+zlqkf1WH0nG9pOy1fZ9Tu8QoF9VdTmRxzVv0Nj0gZEcsbHLA6zaPbrF1iSarDoDaUqfabEqbiq/wATM8iJlgei9lvS3VpELiPGvPiJ63sPtRQxahqTg9L6/CfL1pe2Ztirh3DUmII6yYuvqsCcf6Su0wwmFax8bjKo468ZymwfTHanauPEBoRxnn/bHtQ+PrF29UaKOQjBz1VyxJJuTrOv9GtaqcWlOmSFJu3lOQtPTfQtg1Nd3O8AASke1U0soHSUds7VTDUy9Q9FUes7cFUc/pvjtubdp4RM1TVj6lMes56chzJ0HynneKxlTE1e8rHXcq/hRfZUfU7zMqlq13r1DVretuVR6qLwVf1PEy3TaVENpIrwq/TaXKAHE/EiY4zHdA4cj1mAHmYG3UoU/wATD4yq/wBlHrML9JhYnH0FNmcufZW5P1kNOozf4OHAHtVf2/tCNpq2FOiqznot/oIxq9JP8pafV2Cn+ka/KZlQ5R/1GIsPYp2UeWkfhSN9Cjb/AHKun11PwhWxRx6sLogPXKQvxaS/bSdxA6INfiZkNiLnxOareymijoYrYuwsSB+Vf15wjUbG8ySeV7n4yGptS3G31+Mya2NsOXT95k4naoB01PnoPOB0i40sdOfvnMelOur4YA7wQw6EafQmXcJjtLkzhu2+2e8OQc5YjkY9IyPSVGiyxLSZxG2gRZYhEkIjSIDIlo8iKBAZlnbejzaFTDMzql7iy5tFvzPEicbTPjUczPSNn117sSVYv1Kz1ahqVmLu28nlwCjcFHISdFlFsZyEbeo242+citMVlXeRK1btJTU2XxtyUZj8pTOz6e+q5bpw+EkG0KdMWRR8BAkOPxdUfw0WmvNjdrfyJ+pjDscEXxNd35qLIvwXX4mMbHVami6Dy/SIcCu+s5boTYf0iBNRx9Gl4cNSDHmBf4sZJU76prVcU15Lv+JH0EpffAHhw6Zj0Gg8zuEr4k6ZsTV09hTYeRO8wLlKtSRrUVNSpxPrEebHd7yJYrYjS9epb8inTyJ4+QmMMezLaiopU/bItf8AlXeffYSvTxa3vTBqOP8AMY3tzsdw8hA3HxxtZQKSdR4iOi8PfK744AeHTm17k++Zb4i2rNmPLhKWI2hfeZRexO0Ceg58f7Si+MA3fGZeIx8ovije8I6Z9q5UOs4zatfO95axOO0mS7XMqEkiSOSJA12EQiSMNY0iBHljSJJaJaBHaIBJMsAsCOgl6o6Wna4KsAonH7NW7E9Z0VGppIsbQ2gAN0ifaDHdM9Hiti1TW8KvBWbebSwmRNSbnqZifebvog9+4fvF7lR4q7X423D4QNRttF/DRUt1Gijzb9pFUpgDNial/wAoNl953n3zO++GcWw6WUfjPhQe/j7pSqYhFbxE16vAfhU9F/UwjaG1GdbUFCJ7beFfcBq0pfaVDeG9eqPxG2VfIbl+srVFd9cQ2VeFNT8iZHU2kEGWmAo6QL7qSb12v+Qer7+cixG0tLLoOQmU2KJ5ytUxNt5lRfqYy/GUq2KlKrjvZlZ3J9YwLNTFcpAat98jUljZRvlltmsOI+cCs7yOKREgEkSMj0gbbjWIY9xcxuSAy0S0fljbQGmMrNZT5SQyvijoBzP0gT4E2E0VxlhMmm9hJRUHE6QL/wBrLGwkmUDVz8Zl/bSTamPfGu6j/EOduCjdA1BtRm0orp7W5R7/ANpXqVEU/wAQms/BB6oPlx98qmo7jU92nIb4q4laY8AF/aO/4wLr56gvVbu04Iu+36e6IMatMWpLbrvJ98ya2PvzMrPizw0gadbEk6sZVfGKJRJJ5mHdGBPUxxO7SV2cmOFOBW3CAyFo4tGgwNLAItjbSR16xG4mV6RsDrIi0AhCEAEkSMEekCQ41/aMPt7+18hIXjYFj7wfn8hD7wfp8JXiQLH3g/T4RVrl99tOUrSSkYFnPGFx+LXpx/tIy0b3gG6BYDk6eqOm/wB8BXVPV3895lU1CZLh8E9Q2Ub/APmpOg98AqYwmMUFtwJnS4TsNUteoVHl4z8vD8zNBez1NN6s3827+kWH1gceuE9o+4amOdAu5CerftOqr0VUWUBRyAt9JkYulAzlqJbxs4/KqKB8Sf0imvSHqqfNtT9ZHWSV2ECy+KHX4SB3vIzAQFiQiQJEOh8oyEIC3hEiwFkiSMSRIDGiRWiQEhCEBJvbO7LvUoiqzKiG9r3LEeQ/eY+Fw5qOqDezBfibTr+02LFGilJNLAWHIAafpA5jaeGRDlQljxJ0+QlMU+cVnubmKYEeaAqEcTLOCwQqXubWtLw2Gvt/QwMxMY6+q7DyYj6R/wB41f8AUf8Arb95bqbHA/Ef6f7yB8CB+L5f3gRfb6n+o/8AU37xpxbnezfEwajbjGFYCmqTxMbmhaEBLwi2haAoiGLEMAhCEAixIsBZIkjj0gDrGSVjGGA2EW0LQN3sdhc1ct7CkjzbQfK8i7VYgNX04AfGavYfDsud9wbwjra9/rOd2xSy13U8GMCjeOjgoiE2gXtlqNb85fLAbvr/AGmNSq2k3fwLr4gcR8DKr1byLvhxid8OUBrCRMJIzCRmA20S0WEBLRRCEBSI2OvEgEIRYCQiiFoBJEjJJTgI0SKwiWgJLux0U107yxS/iBNgQATvlO0IHU/fncq4WwUgGmCNSjXII5Dpe45TmcZiDUcsd5kZWJaACBEURbQGiLeKBC0BsItoWgJEi2haAkSOtEtAIkdaEBIRbQgJCLaFoBCLCAR6RkkSA80od1CEBO6h3UIQDuondRIQFFKO7qEIAKUDShCA3u4ndwhAO7id3CEA7uHdwhAMkMkSEAyQyQhKEyxcsISAtDLCEBcscohCB//Z"/>
          <p:cNvSpPr>
            <a:spLocks noChangeAspect="1" noChangeArrowheads="1"/>
          </p:cNvSpPr>
          <p:nvPr/>
        </p:nvSpPr>
        <p:spPr bwMode="auto">
          <a:xfrm>
            <a:off x="155575" y="-2849563"/>
            <a:ext cx="4933950" cy="594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4" descr="data:image/jpeg;base64,/9j/4AAQSkZJRgABAQAAAQABAAD/2wCEAAkGBhQQEBQUEBQUFBQUFRQUFBQVFBQUFBUUFBQVFBQVFBUXHCYeFxkjGRQUHy8gIycpLCwsFR8xNTAqNSYrLCkBCQoKDQwMFA8PFCkYFBgpKSkpKSkpKSkpKSkpKSkpKSkpKSkpKSkpKSkpKSkpKSkpKSkpKSkpKSkpKSkpKSkpKf/AABEIAPYAzQMBIgACEQEDEQH/xAAcAAABBQEBAQAAAAAAAAAAAAAAAQIDBAUGBwj/xABAEAACAQIDBQQHBgQFBQEAAAABAgADEQQSIQUxQVFhBhMicQcyUoGRobEUFUJiwdEjcpLhM0NTY/AkgoOy8Rf/xAAWAQEBAQAAAAAAAAAAAAAAAAAAAQL/xAAWEQEBAQAAAAAAAAAAAAAAAAAAARH/2gAMAwEAAhEDEQA/APJGaNzxXjYC54Zo2EB2eGeNhAdnhnjbwvAdmhmjLwgPzxM8bCA7PDPGQgPzwzRkID88M8ZeEB2eLnjIQH5oZotFLsAb6kCw3nXcOs9lpejHA4rA1PsiVhiqdMkAl0fvAG/h1KNQ+Fsy5SB7SkGxgeM5oZoVEIJB0I3g7xGXgPzRQYyOEBzxke4jbQEhFtEtAIkdaIYCQhCARIsICQhCAQhCAQhCAQhCARyISbDUngN80ez+zFxFVkYnN3btTpr61aqB4KQJ0Fyb9cpA1Inrvo72bgFrpTqUFD3SvhnqMc+erSvUpNmCktTaiQBrYm+l5BqejnsGdnYPv6tOm2KqFXyVSqhFBVggcg5XAXMOTfGdNWpLULCrQq4SoWNQV0NNgSuRy5qKTwpKCGA0W26T9otuYc0nplVxNw6mkCCuZVZirtrlNlY6XIsTaeZ4HtHUw/ZzE1WDlqtR8OiNUZ0pU6t1BXOSRlBZbc1U8zCvM+2O1KeKx+IrUFyU6lRmQcwd7EcCxu1uGaYsUmNvKh0csZHiBZanG91NUYK8cMBAyO6iGnNj7viHAQMcpGlJqtgZE2DgZxWNIl18PIXpQK9oSQpGEQEiTb2B2Vq4yslNLKXXPc7lp5spduQ6bzPRf/x7B+FBiqwqOCEzqqiqyjxd2gBfIOLWt1MDx+E7PtR2BOzzbEriEUmy1VWnWot5OGQg9CAZgjZuHO7FW/noVB80LQMqFpv0OyLVVLUa1B1G83qr/wC9MS7gNiYWkwFdmxNU7qFAEi/Ikan5QMDZmxq2JbLQps54keqv8zHRffOwwvYOhhgGx9YXO6khtc8r+s/koHnOjwWExD07HJgaA/BTCmrbqfVTz1Mv4DAU6Piw1NSTvxeIay+528T+S2HWTVM2IxQWwWDNOnbWo47lbcybZiLcWInQYKo2KAsy2VtaiP3yAgi6r3lMqxOoup05yhg6C4w6VKlZVPirmyUQVOq0KW4nTV2uV4G+7pThxkFJBlW2vCycf+5vpfnIrlO1uP7qkKlOy/xKYpg6DuRXpmvVP87ZATxVTznB9tS9PBJSBPc/aO8Qc/4RQX/MqoAR7Wedf25YVKqobLTY0cOei4lcVSB6Wbum9wnA9rq9T7NRWroTUdivFaqL3WIBHIuof/ytLEcjCEJUEeojI5YHoS7N6SVdmdJ0i7Oky7P6SK5f7rh919J1Q2d0j/u3pIrjH2V0lersq3Cdy2zekhqbM6S6mOCr7M6TPr7OnoFbZd+EzsTsnpGmOCq4SVno2nY4jZNuEysVs60qJ+zPaIYP+MHF1ole6IuatVahVEJ3onduGJ45CN89B7AekJMR3f20q2JCMgqjRmpZrCm2UgIQ1jqrZgwtrcTxzHYYqb8P1lda7A3BN/OTFfWO3u0mDo0D9sanlYa0ny1Gbjbu9b/83T547S4vA/aXqYWgyI2q03bMtySSwXgDf1bkC2nTO2RgqmJv4txALEFj89J2+yOySJZiuZ/bfVvdwHugc7gNl4jF2NVjRpcBua3ILuUefwM7XYmxVorlw1MC++o99evtP8hJVrIpy0UNaoN4UDKh/O58Ke836GaGH2c764h9Lf4VIstO3+5U0d/IZR0MinYbCoW8V67qbHQd2h5Eeop6HM3SVxgvvGsRT1pIctWvcnMRoaVAnhwZxpwUA6iBMQdoP9nwvgwiHLVrIMoqc6VC25PaYb9w5zuMFhVpIKdIBUQAG1gAALZR1gMo4ZKaBKagIllVV0BI3AflEkq+FTrcnVjzvHsONugHISDGtZb9RA8x7Xq+JaqlL1wzuo5/ZmoBQOvja3Wc36RnVzQqr/nKatv51p3PvsD5kzZ2XtG+0KfH+FXf+uvf6IJxvavFFq/d/hoBqSj8oqOR8io90qMWEISoI9YyPWB9EphZKmEl9KElWjMtKC4SO+yzR7qOFGBmHCyJ8HNk0YhoQOefAyrV2dOmOGkT4SBx2I2X0mJjdldJ6DWwUy8TgIHmW0dlAgi2+c9hdj5q4Qm43ngbcjynqWO2Xe882xOKNHG1L7g5X3DQSo7zY1FKShaa53A3DRV/5zM2lwef/GbTjTQkL5Mw1byFh5znNj7ZUiyADjpOhpMSt20G/XTTmSeEiry1lCgABVXcBZVA42A0EwTWqbWc0qBKYRDarVGhrH/TQ+zzPGUkL7VqmjQJXCIbVqo0NYj8CH2f/p4Cej7PwCYekqUlACiyqBAXAYFaCLSoqFsLAAaKvPzmkAALDcPn1lamuXzPrH9JNv3boUM2t5k9p8Z3dB25I59+U2+ZE06razjPSjtDusG3NyqAc7m5+SmEcLgHU4mkRdXVDTOtw6srHMvIqxAI5a85yG18R3mIqvwao5HlmNvlG4jaVSobs5Jve+7WwF9OglWaZEIQgEesZHrA+qlpyQU5KKceqTLSJaceKclCR+WQV+7h3cshIFJVVGpxppS2UjSkDPqUJRr4abVSnKtajA5rFYSeM9u8F3WOqcnyuP8AuUA/MGe9YihOC9Jmwu9wveKpLUTm0GuQ6P8ADRvcZYlYHYqiuUO5AA3sT0JPyBPkJbxWOfatX7PhrphlIFWrxcD8K9OnHeeAnK9n8BXxpWghK0l1cjcASL35sbDTp0nsmxNiJhqQp01so+JPMniYRa2Hs5MNSVKa2VRZR+/v1vNimltTvlWgttTLBOkjRjNrpLNNZRY2MsU8WMjHlp791vjAgZ/H7/8Al55b6aNoXqUaQ4BqhHn4V+jz0ymf4nwninpQxWfadb8gRB7kBPzYyxK5IxI6JKySEIQCPWMj1gfXIWPCwzgbzAYheY+Mw0cFjgsVTeOAlDcsW0daJUYAXMBjCNtPOu1HpZp0Kpp0hmK6E8Lzc7E9rhjkzHQ8oHTMsrusumQukKzK9OYG26qqmUjMz3VU53FjfkoB1M3NubQTD08zak6Ig9Z25D9TwE5XCozualUgu2/ko4KoO5R/eBH2b2AmFprTQbt54k8zOlprYSlSloPpAkUxxeRfaUU+KP8AvShazaQIKz6Hy1lfs5jFdXDm4Vxfh62795O+JoEnLVAvvBnP0Ozzl8UgekaNemQrCpZ6dUa02y24NbUcoR0IolazAkm2o8jPAe12J7zH4ludaoPcrFR9J7fsKriWoKcXSK10GRrMjioALhwUY6ncRz854jjuzmLzsz4bEAsxY3o1N5N+XWWJWNEmjh+z2JqG1PD1mPSk/wBbaTfwXoqx9XU00pj/AHKqA/BST8pUcfEnpVP0JVivixWHD+zlqkf1WH0nG9pOy1fZ9Tu8QoF9VdTmRxzVv0Nj0gZEcsbHLA6zaPbrF1iSarDoDaUqfabEqbiq/wATM8iJlgei9lvS3VpELiPGvPiJ63sPtRQxahqTg9L6/CfL1pe2Ztirh3DUmII6yYuvqsCcf6Su0wwmFax8bjKo468ZymwfTHanauPEBoRxnn/bHtQ+PrF29UaKOQjBz1VyxJJuTrOv9GtaqcWlOmSFJu3lOQtPTfQtg1Nd3O8AASke1U0soHSUds7VTDUy9Q9FUes7cFUc/pvjtubdp4RM1TVj6lMes56chzJ0HynneKxlTE1e8rHXcq/hRfZUfU7zMqlq13r1DVretuVR6qLwVf1PEy3TaVENpIrwq/TaXKAHE/EiY4zHdA4cj1mAHmYG3UoU/wATD4yq/wBlHrML9JhYnH0FNmcufZW5P1kNOozf4OHAHtVf2/tCNpq2FOiqznot/oIxq9JP8pafV2Cn+ka/KZlQ5R/1GIsPYp2UeWkfhSN9Cjb/AHKun11PwhWxRx6sLogPXKQvxaS/bSdxA6INfiZkNiLnxOareymijoYrYuwsSB+Vf15wjUbG8ySeV7n4yGptS3G31+Mya2NsOXT95k4naoB01PnoPOB0i40sdOfvnMelOur4YA7wQw6EafQmXcJjtLkzhu2+2e8OQc5YjkY9IyPSVGiyxLSZxG2gRZYhEkIjSIDIlo8iKBAZlnbejzaFTDMzql7iy5tFvzPEicbTPjUczPSNn117sSVYv1Kz1ahqVmLu28nlwCjcFHISdFlFsZyEbeo242+citMVlXeRK1btJTU2XxtyUZj8pTOz6e+q5bpw+EkG0KdMWRR8BAkOPxdUfw0WmvNjdrfyJ+pjDscEXxNd35qLIvwXX4mMbHVami6Dy/SIcCu+s5boTYf0iBNRx9Gl4cNSDHmBf4sZJU76prVcU15Lv+JH0EpffAHhw6Zj0Gg8zuEr4k6ZsTV09hTYeRO8wLlKtSRrUVNSpxPrEebHd7yJYrYjS9epb8inTyJ4+QmMMezLaiopU/bItf8AlXeffYSvTxa3vTBqOP8AMY3tzsdw8hA3HxxtZQKSdR4iOi8PfK744AeHTm17k++Zb4i2rNmPLhKWI2hfeZRexO0Ceg58f7Si+MA3fGZeIx8ovije8I6Z9q5UOs4zatfO95axOO0mS7XMqEkiSOSJA12EQiSMNY0iBHljSJJaJaBHaIBJMsAsCOgl6o6Wna4KsAonH7NW7E9Z0VGppIsbQ2gAN0ifaDHdM9Hiti1TW8KvBWbebSwmRNSbnqZifebvog9+4fvF7lR4q7X423D4QNRttF/DRUt1Gijzb9pFUpgDNial/wAoNl953n3zO++GcWw6WUfjPhQe/j7pSqYhFbxE16vAfhU9F/UwjaG1GdbUFCJ7beFfcBq0pfaVDeG9eqPxG2VfIbl+srVFd9cQ2VeFNT8iZHU2kEGWmAo6QL7qSb12v+Qer7+cixG0tLLoOQmU2KJ5ytUxNt5lRfqYy/GUq2KlKrjvZlZ3J9YwLNTFcpAat98jUljZRvlltmsOI+cCs7yOKREgEkSMj0gbbjWIY9xcxuSAy0S0fljbQGmMrNZT5SQyvijoBzP0gT4E2E0VxlhMmm9hJRUHE6QL/wBrLGwkmUDVz8Zl/bSTamPfGu6j/EOduCjdA1BtRm0orp7W5R7/ANpXqVEU/wAQms/BB6oPlx98qmo7jU92nIb4q4laY8AF/aO/4wLr56gvVbu04Iu+36e6IMatMWpLbrvJ98ya2PvzMrPizw0gadbEk6sZVfGKJRJJ5mHdGBPUxxO7SV2cmOFOBW3CAyFo4tGgwNLAItjbSR16xG4mV6RsDrIi0AhCEAEkSMEekCQ41/aMPt7+18hIXjYFj7wfn8hD7wfp8JXiQLH3g/T4RVrl99tOUrSSkYFnPGFx+LXpx/tIy0b3gG6BYDk6eqOm/wB8BXVPV3895lU1CZLh8E9Q2Ub/APmpOg98AqYwmMUFtwJnS4TsNUteoVHl4z8vD8zNBez1NN6s3827+kWH1gceuE9o+4amOdAu5CerftOqr0VUWUBRyAt9JkYulAzlqJbxs4/KqKB8Sf0imvSHqqfNtT9ZHWSV2ECy+KHX4SB3vIzAQFiQiQJEOh8oyEIC3hEiwFkiSMSRIDGiRWiQEhCEBJvbO7LvUoiqzKiG9r3LEeQ/eY+Fw5qOqDezBfibTr+02LFGilJNLAWHIAafpA5jaeGRDlQljxJ0+QlMU+cVnubmKYEeaAqEcTLOCwQqXubWtLw2Gvt/QwMxMY6+q7DyYj6R/wB41f8AUf8Arb95bqbHA/Ef6f7yB8CB+L5f3gRfb6n+o/8AU37xpxbnezfEwajbjGFYCmqTxMbmhaEBLwi2haAoiGLEMAhCEAixIsBZIkjj0gDrGSVjGGA2EW0LQN3sdhc1ct7CkjzbQfK8i7VYgNX04AfGavYfDsud9wbwjra9/rOd2xSy13U8GMCjeOjgoiE2gXtlqNb85fLAbvr/AGmNSq2k3fwLr4gcR8DKr1byLvhxid8OUBrCRMJIzCRmA20S0WEBLRRCEBSI2OvEgEIRYCQiiFoBJEjJJTgI0SKwiWgJLux0U107yxS/iBNgQATvlO0IHU/fncq4WwUgGmCNSjXII5Dpe45TmcZiDUcsd5kZWJaACBEURbQGiLeKBC0BsItoWgJEi2haAkSOtEtAIkdaEBIRbQgJCLaFoBCLCAR6RkkSA80od1CEBO6h3UIQDuondRIQFFKO7qEIAKUDShCA3u4ndwhAO7id3CEA7uHdwhAMkMkSEAyQyQhKEyxcsISAtDLCEBcscohCB//Z"/>
          <p:cNvSpPr>
            <a:spLocks noChangeAspect="1" noChangeArrowheads="1"/>
          </p:cNvSpPr>
          <p:nvPr/>
        </p:nvSpPr>
        <p:spPr bwMode="auto">
          <a:xfrm>
            <a:off x="307975" y="-2697163"/>
            <a:ext cx="4933950" cy="594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6" descr="data:image/jpeg;base64,/9j/4AAQSkZJRgABAQAAAQABAAD/2wCEAAkGBhQQEBQUEBQUFBQUFRQUFBQVFBQUFBUUFBQVFBQVFBUXHCYeFxkjGRQUHy8gIycpLCwsFR8xNTAqNSYrLCkBCQoKDQwMFA8PFCkYFBgpKSkpKSkpKSkpKSkpKSkpKSkpKSkpKSkpKSkpKSkpKSkpKSkpKSkpKSkpKSkpKSkpKf/AABEIAPYAzQMBIgACEQEDEQH/xAAcAAABBQEBAQAAAAAAAAAAAAAAAQIDBAUGBwj/xABAEAACAQIDBQQHBgQFBQEAAAABAgADEQQSIQUxQVFhBhMicQcyUoGRobEUFUJiwdEjcpLhM0NTY/AkgoOy8Rf/xAAWAQEBAQAAAAAAAAAAAAAAAAAAAQL/xAAWEQEBAQAAAAAAAAAAAAAAAAAAARH/2gAMAwEAAhEDEQA/APJGaNzxXjYC54Zo2EB2eGeNhAdnhnjbwvAdmhmjLwgPzxM8bCA7PDPGQgPzwzRkID88M8ZeEB2eLnjIQH5oZotFLsAb6kCw3nXcOs9lpejHA4rA1PsiVhiqdMkAl0fvAG/h1KNQ+Fsy5SB7SkGxgeM5oZoVEIJB0I3g7xGXgPzRQYyOEBzxke4jbQEhFtEtAIkdaIYCQhCARIsICQhCAQhCAQhCAQhCARyISbDUngN80ez+zFxFVkYnN3btTpr61aqB4KQJ0Fyb9cpA1Inrvo72bgFrpTqUFD3SvhnqMc+erSvUpNmCktTaiQBrYm+l5BqejnsGdnYPv6tOm2KqFXyVSqhFBVggcg5XAXMOTfGdNWpLULCrQq4SoWNQV0NNgSuRy5qKTwpKCGA0W26T9otuYc0nplVxNw6mkCCuZVZirtrlNlY6XIsTaeZ4HtHUw/ZzE1WDlqtR8OiNUZ0pU6t1BXOSRlBZbc1U8zCvM+2O1KeKx+IrUFyU6lRmQcwd7EcCxu1uGaYsUmNvKh0csZHiBZanG91NUYK8cMBAyO6iGnNj7viHAQMcpGlJqtgZE2DgZxWNIl18PIXpQK9oSQpGEQEiTb2B2Vq4yslNLKXXPc7lp5spduQ6bzPRf/x7B+FBiqwqOCEzqqiqyjxd2gBfIOLWt1MDx+E7PtR2BOzzbEriEUmy1VWnWot5OGQg9CAZgjZuHO7FW/noVB80LQMqFpv0OyLVVLUa1B1G83qr/wC9MS7gNiYWkwFdmxNU7qFAEi/Ikan5QMDZmxq2JbLQps54keqv8zHRffOwwvYOhhgGx9YXO6khtc8r+s/koHnOjwWExD07HJgaA/BTCmrbqfVTz1Mv4DAU6Piw1NSTvxeIay+528T+S2HWTVM2IxQWwWDNOnbWo47lbcybZiLcWInQYKo2KAsy2VtaiP3yAgi6r3lMqxOoup05yhg6C4w6VKlZVPirmyUQVOq0KW4nTV2uV4G+7pThxkFJBlW2vCycf+5vpfnIrlO1uP7qkKlOy/xKYpg6DuRXpmvVP87ZATxVTznB9tS9PBJSBPc/aO8Qc/4RQX/MqoAR7Wedf25YVKqobLTY0cOei4lcVSB6Wbum9wnA9rq9T7NRWroTUdivFaqL3WIBHIuof/ytLEcjCEJUEeojI5YHoS7N6SVdmdJ0i7Oky7P6SK5f7rh919J1Q2d0j/u3pIrjH2V0lersq3Cdy2zekhqbM6S6mOCr7M6TPr7OnoFbZd+EzsTsnpGmOCq4SVno2nY4jZNuEysVs60qJ+zPaIYP+MHF1ole6IuatVahVEJ3onduGJ45CN89B7AekJMR3f20q2JCMgqjRmpZrCm2UgIQ1jqrZgwtrcTxzHYYqb8P1lda7A3BN/OTFfWO3u0mDo0D9sanlYa0ny1Gbjbu9b/83T547S4vA/aXqYWgyI2q03bMtySSwXgDf1bkC2nTO2RgqmJv4txALEFj89J2+yOySJZiuZ/bfVvdwHugc7gNl4jF2NVjRpcBua3ILuUefwM7XYmxVorlw1MC++o99evtP8hJVrIpy0UNaoN4UDKh/O58Ke836GaGH2c764h9Lf4VIstO3+5U0d/IZR0MinYbCoW8V67qbHQd2h5Eeop6HM3SVxgvvGsRT1pIctWvcnMRoaVAnhwZxpwUA6iBMQdoP9nwvgwiHLVrIMoqc6VC25PaYb9w5zuMFhVpIKdIBUQAG1gAALZR1gMo4ZKaBKagIllVV0BI3AflEkq+FTrcnVjzvHsONugHISDGtZb9RA8x7Xq+JaqlL1wzuo5/ZmoBQOvja3Wc36RnVzQqr/nKatv51p3PvsD5kzZ2XtG+0KfH+FXf+uvf6IJxvavFFq/d/hoBqSj8oqOR8io90qMWEISoI9YyPWB9EphZKmEl9KElWjMtKC4SO+yzR7qOFGBmHCyJ8HNk0YhoQOefAyrV2dOmOGkT4SBx2I2X0mJjdldJ6DWwUy8TgIHmW0dlAgi2+c9hdj5q4Qm43ngbcjynqWO2Xe882xOKNHG1L7g5X3DQSo7zY1FKShaa53A3DRV/5zM2lwef/GbTjTQkL5Mw1byFh5znNj7ZUiyADjpOhpMSt20G/XTTmSeEiry1lCgABVXcBZVA42A0EwTWqbWc0qBKYRDarVGhrH/TQ+zzPGUkL7VqmjQJXCIbVqo0NYj8CH2f/p4Cej7PwCYekqUlACiyqBAXAYFaCLSoqFsLAAaKvPzmkAALDcPn1lamuXzPrH9JNv3boUM2t5k9p8Z3dB25I59+U2+ZE06razjPSjtDusG3NyqAc7m5+SmEcLgHU4mkRdXVDTOtw6srHMvIqxAI5a85yG18R3mIqvwao5HlmNvlG4jaVSobs5Jve+7WwF9OglWaZEIQgEesZHrA+qlpyQU5KKceqTLSJaceKclCR+WQV+7h3cshIFJVVGpxppS2UjSkDPqUJRr4abVSnKtajA5rFYSeM9u8F3WOqcnyuP8AuUA/MGe9YihOC9Jmwu9wveKpLUTm0GuQ6P8ADRvcZYlYHYqiuUO5AA3sT0JPyBPkJbxWOfatX7PhrphlIFWrxcD8K9OnHeeAnK9n8BXxpWghK0l1cjcASL35sbDTp0nsmxNiJhqQp01so+JPMniYRa2Hs5MNSVKa2VRZR+/v1vNimltTvlWgttTLBOkjRjNrpLNNZRY2MsU8WMjHlp791vjAgZ/H7/8Al55b6aNoXqUaQ4BqhHn4V+jz0ymf4nwninpQxWfadb8gRB7kBPzYyxK5IxI6JKySEIQCPWMj1gfXIWPCwzgbzAYheY+Mw0cFjgsVTeOAlDcsW0daJUYAXMBjCNtPOu1HpZp0Kpp0hmK6E8Lzc7E9rhjkzHQ8oHTMsrusumQukKzK9OYG26qqmUjMz3VU53FjfkoB1M3NubQTD08zak6Ig9Z25D9TwE5XCozualUgu2/ko4KoO5R/eBH2b2AmFprTQbt54k8zOlprYSlSloPpAkUxxeRfaUU+KP8AvShazaQIKz6Hy1lfs5jFdXDm4Vxfh62795O+JoEnLVAvvBnP0Ozzl8UgekaNemQrCpZ6dUa02y24NbUcoR0IolazAkm2o8jPAe12J7zH4ludaoPcrFR9J7fsKriWoKcXSK10GRrMjioALhwUY6ncRz854jjuzmLzsz4bEAsxY3o1N5N+XWWJWNEmjh+z2JqG1PD1mPSk/wBbaTfwXoqx9XU00pj/AHKqA/BST8pUcfEnpVP0JVivixWHD+zlqkf1WH0nG9pOy1fZ9Tu8QoF9VdTmRxzVv0Nj0gZEcsbHLA6zaPbrF1iSarDoDaUqfabEqbiq/wATM8iJlgei9lvS3VpELiPGvPiJ63sPtRQxahqTg9L6/CfL1pe2Ztirh3DUmII6yYuvqsCcf6Su0wwmFax8bjKo468ZymwfTHanauPEBoRxnn/bHtQ+PrF29UaKOQjBz1VyxJJuTrOv9GtaqcWlOmSFJu3lOQtPTfQtg1Nd3O8AASke1U0soHSUds7VTDUy9Q9FUes7cFUc/pvjtubdp4RM1TVj6lMes56chzJ0HynneKxlTE1e8rHXcq/hRfZUfU7zMqlq13r1DVretuVR6qLwVf1PEy3TaVENpIrwq/TaXKAHE/EiY4zHdA4cj1mAHmYG3UoU/wATD4yq/wBlHrML9JhYnH0FNmcufZW5P1kNOozf4OHAHtVf2/tCNpq2FOiqznot/oIxq9JP8pafV2Cn+ka/KZlQ5R/1GIsPYp2UeWkfhSN9Cjb/AHKun11PwhWxRx6sLogPXKQvxaS/bSdxA6INfiZkNiLnxOareymijoYrYuwsSB+Vf15wjUbG8ySeV7n4yGptS3G31+Mya2NsOXT95k4naoB01PnoPOB0i40sdOfvnMelOur4YA7wQw6EafQmXcJjtLkzhu2+2e8OQc5YjkY9IyPSVGiyxLSZxG2gRZYhEkIjSIDIlo8iKBAZlnbejzaFTDMzql7iy5tFvzPEicbTPjUczPSNn117sSVYv1Kz1ahqVmLu28nlwCjcFHISdFlFsZyEbeo242+citMVlXeRK1btJTU2XxtyUZj8pTOz6e+q5bpw+EkG0KdMWRR8BAkOPxdUfw0WmvNjdrfyJ+pjDscEXxNd35qLIvwXX4mMbHVami6Dy/SIcCu+s5boTYf0iBNRx9Gl4cNSDHmBf4sZJU76prVcU15Lv+JH0EpffAHhw6Zj0Gg8zuEr4k6ZsTV09hTYeRO8wLlKtSRrUVNSpxPrEebHd7yJYrYjS9epb8inTyJ4+QmMMezLaiopU/bItf8AlXeffYSvTxa3vTBqOP8AMY3tzsdw8hA3HxxtZQKSdR4iOi8PfK744AeHTm17k++Zb4i2rNmPLhKWI2hfeZRexO0Ceg58f7Si+MA3fGZeIx8ovije8I6Z9q5UOs4zatfO95axOO0mS7XMqEkiSOSJA12EQiSMNY0iBHljSJJaJaBHaIBJMsAsCOgl6o6Wna4KsAonH7NW7E9Z0VGppIsbQ2gAN0ifaDHdM9Hiti1TW8KvBWbebSwmRNSbnqZifebvog9+4fvF7lR4q7X423D4QNRttF/DRUt1Gijzb9pFUpgDNial/wAoNl953n3zO++GcWw6WUfjPhQe/j7pSqYhFbxE16vAfhU9F/UwjaG1GdbUFCJ7beFfcBq0pfaVDeG9eqPxG2VfIbl+srVFd9cQ2VeFNT8iZHU2kEGWmAo6QL7qSb12v+Qer7+cixG0tLLoOQmU2KJ5ytUxNt5lRfqYy/GUq2KlKrjvZlZ3J9YwLNTFcpAat98jUljZRvlltmsOI+cCs7yOKREgEkSMj0gbbjWIY9xcxuSAy0S0fljbQGmMrNZT5SQyvijoBzP0gT4E2E0VxlhMmm9hJRUHE6QL/wBrLGwkmUDVz8Zl/bSTamPfGu6j/EOduCjdA1BtRm0orp7W5R7/ANpXqVEU/wAQms/BB6oPlx98qmo7jU92nIb4q4laY8AF/aO/4wLr56gvVbu04Iu+36e6IMatMWpLbrvJ98ya2PvzMrPizw0gadbEk6sZVfGKJRJJ5mHdGBPUxxO7SV2cmOFOBW3CAyFo4tGgwNLAItjbSR16xG4mV6RsDrIi0AhCEAEkSMEekCQ41/aMPt7+18hIXjYFj7wfn8hD7wfp8JXiQLH3g/T4RVrl99tOUrSSkYFnPGFx+LXpx/tIy0b3gG6BYDk6eqOm/wB8BXVPV3895lU1CZLh8E9Q2Ub/APmpOg98AqYwmMUFtwJnS4TsNUteoVHl4z8vD8zNBez1NN6s3827+kWH1gceuE9o+4amOdAu5CerftOqr0VUWUBRyAt9JkYulAzlqJbxs4/KqKB8Sf0imvSHqqfNtT9ZHWSV2ECy+KHX4SB3vIzAQFiQiQJEOh8oyEIC3hEiwFkiSMSRIDGiRWiQEhCEBJvbO7LvUoiqzKiG9r3LEeQ/eY+Fw5qOqDezBfibTr+02LFGilJNLAWHIAafpA5jaeGRDlQljxJ0+QlMU+cVnubmKYEeaAqEcTLOCwQqXubWtLw2Gvt/QwMxMY6+q7DyYj6R/wB41f8AUf8Arb95bqbHA/Ef6f7yB8CB+L5f3gRfb6n+o/8AU37xpxbnezfEwajbjGFYCmqTxMbmhaEBLwi2haAoiGLEMAhCEAixIsBZIkjj0gDrGSVjGGA2EW0LQN3sdhc1ct7CkjzbQfK8i7VYgNX04AfGavYfDsud9wbwjra9/rOd2xSy13U8GMCjeOjgoiE2gXtlqNb85fLAbvr/AGmNSq2k3fwLr4gcR8DKr1byLvhxid8OUBrCRMJIzCRmA20S0WEBLRRCEBSI2OvEgEIRYCQiiFoBJEjJJTgI0SKwiWgJLux0U107yxS/iBNgQATvlO0IHU/fncq4WwUgGmCNSjXII5Dpe45TmcZiDUcsd5kZWJaACBEURbQGiLeKBC0BsItoWgJEi2haAkSOtEtAIkdaEBIRbQgJCLaFoBCLCAR6RkkSA80od1CEBO6h3UIQDuondRIQFFKO7qEIAKUDShCA3u4ndwhAO7id3CEA7uHdwhAMkMkSEAyQyQhKEyxcsISAtDLCEBcscohCB//Z"/>
          <p:cNvSpPr>
            <a:spLocks noChangeAspect="1" noChangeArrowheads="1"/>
          </p:cNvSpPr>
          <p:nvPr/>
        </p:nvSpPr>
        <p:spPr bwMode="auto">
          <a:xfrm>
            <a:off x="460375" y="-2544763"/>
            <a:ext cx="4933950" cy="594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descr="http://www.vintageworks.net/VintageWorks_Images/Full/9931_Barbara_Morg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692" y="2697746"/>
            <a:ext cx="3450197" cy="415622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hlinkClick r:id="rId5"/>
          </p:cNvPr>
          <p:cNvSpPr txBox="1"/>
          <p:nvPr/>
        </p:nvSpPr>
        <p:spPr>
          <a:xfrm>
            <a:off x="5508104" y="2780928"/>
            <a:ext cx="1728192" cy="276999"/>
          </a:xfrm>
          <a:prstGeom prst="rect">
            <a:avLst/>
          </a:prstGeom>
          <a:noFill/>
        </p:spPr>
        <p:txBody>
          <a:bodyPr wrap="square" rtlCol="0">
            <a:spAutoFit/>
          </a:bodyPr>
          <a:lstStyle/>
          <a:p>
            <a:r>
              <a:rPr lang="nl-NL" sz="1200" dirty="0" err="1" smtClean="0">
                <a:solidFill>
                  <a:schemeClr val="bg1"/>
                </a:solidFill>
              </a:rPr>
              <a:t>Lamentation</a:t>
            </a:r>
            <a:endParaRPr lang="nl-NL" sz="1200" dirty="0">
              <a:solidFill>
                <a:schemeClr val="bg1"/>
              </a:solidFill>
            </a:endParaRPr>
          </a:p>
        </p:txBody>
      </p:sp>
      <p:pic>
        <p:nvPicPr>
          <p:cNvPr id="1034" name="Picture 10" descr="http://i.telegraph.co.uk/multimedia/archive/01892/Picture-2_1892584c.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128" y="3866095"/>
            <a:ext cx="43815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4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Theater, </a:t>
            </a:r>
            <a:r>
              <a:rPr lang="nl-NL" sz="2400" dirty="0" err="1" smtClean="0">
                <a:solidFill>
                  <a:schemeClr val="tx2"/>
                </a:solidFill>
                <a:latin typeface="Arial Unicode MS" pitchFamily="34" charset="-128"/>
              </a:rPr>
              <a:t>Stanislavsky</a:t>
            </a:r>
            <a:r>
              <a:rPr lang="nl-NL" sz="2400" dirty="0" smtClean="0">
                <a:solidFill>
                  <a:schemeClr val="tx2"/>
                </a:solidFill>
                <a:latin typeface="Arial Unicode MS" pitchFamily="34" charset="-128"/>
              </a:rPr>
              <a:t> en </a:t>
            </a:r>
            <a:r>
              <a:rPr lang="nl-NL" sz="2400" dirty="0" err="1" smtClean="0">
                <a:solidFill>
                  <a:schemeClr val="tx2"/>
                </a:solidFill>
                <a:latin typeface="Arial Unicode MS" pitchFamily="34" charset="-128"/>
              </a:rPr>
              <a:t>Meyerhold</a:t>
            </a:r>
            <a:r>
              <a:rPr lang="nl-NL" sz="2400" dirty="0" smtClean="0">
                <a:solidFill>
                  <a:schemeClr val="tx2"/>
                </a:solidFill>
                <a:latin typeface="Arial Unicode MS" pitchFamily="34" charset="-128"/>
              </a:rPr>
              <a:t>  </a:t>
            </a:r>
            <a:endParaRPr lang="nl-NL" sz="2400" dirty="0" smtClean="0">
              <a:solidFill>
                <a:srgbClr val="FF0066"/>
              </a:solidFill>
              <a:latin typeface="Arial Unicode MS" pitchFamily="34" charset="-128"/>
            </a:endParaRPr>
          </a:p>
        </p:txBody>
      </p:sp>
      <p:sp>
        <p:nvSpPr>
          <p:cNvPr id="6" name="Text Box 7"/>
          <p:cNvSpPr txBox="1">
            <a:spLocks noChangeArrowheads="1"/>
          </p:cNvSpPr>
          <p:nvPr/>
        </p:nvSpPr>
        <p:spPr bwMode="auto">
          <a:xfrm>
            <a:off x="152400" y="1196752"/>
            <a:ext cx="8991600" cy="1815882"/>
          </a:xfrm>
          <a:prstGeom prst="rect">
            <a:avLst/>
          </a:prstGeom>
          <a:noFill/>
          <a:ln w="9525">
            <a:noFill/>
            <a:miter lim="800000"/>
            <a:headEnd/>
            <a:tailEnd/>
          </a:ln>
        </p:spPr>
        <p:txBody>
          <a:bodyPr>
            <a:spAutoFit/>
          </a:bodyPr>
          <a:lstStyle/>
          <a:p>
            <a:r>
              <a:rPr lang="nl-NL" sz="1600" dirty="0" smtClean="0"/>
              <a:t>Naturalisme, zo echt mogelijk.</a:t>
            </a:r>
          </a:p>
          <a:p>
            <a:r>
              <a:rPr lang="nl-NL" sz="1600" dirty="0" smtClean="0"/>
              <a:t>Lijsttoneel</a:t>
            </a:r>
          </a:p>
          <a:p>
            <a:r>
              <a:rPr lang="nl-NL" sz="1600" dirty="0" err="1" smtClean="0"/>
              <a:t>Stanislavsky</a:t>
            </a:r>
            <a:r>
              <a:rPr lang="nl-NL" sz="1600" dirty="0" smtClean="0"/>
              <a:t> methode (niet mens-SPELEN, maar </a:t>
            </a:r>
            <a:r>
              <a:rPr lang="nl-NL" sz="1600" dirty="0" err="1" smtClean="0"/>
              <a:t>mens-ZIJN</a:t>
            </a:r>
            <a:r>
              <a:rPr lang="nl-NL" sz="1600" dirty="0" smtClean="0"/>
              <a:t>)</a:t>
            </a:r>
          </a:p>
          <a:p>
            <a:endParaRPr lang="nl-NL" sz="1600" dirty="0"/>
          </a:p>
          <a:p>
            <a:r>
              <a:rPr lang="nl-NL" sz="1600" dirty="0" smtClean="0"/>
              <a:t>Revolutie</a:t>
            </a:r>
            <a:r>
              <a:rPr lang="nl-NL" sz="1600" dirty="0" smtClean="0">
                <a:sym typeface="Wingdings" panose="05000000000000000000" pitchFamily="2" charset="2"/>
              </a:rPr>
              <a:t> </a:t>
            </a:r>
            <a:r>
              <a:rPr lang="nl-NL" sz="1600" dirty="0" err="1" smtClean="0">
                <a:sym typeface="Wingdings" panose="05000000000000000000" pitchFamily="2" charset="2"/>
              </a:rPr>
              <a:t>Meyerhold</a:t>
            </a:r>
            <a:r>
              <a:rPr lang="nl-NL" sz="1600" dirty="0" smtClean="0">
                <a:sym typeface="Wingdings" panose="05000000000000000000" pitchFamily="2" charset="2"/>
              </a:rPr>
              <a:t> moet het toneel vernieuwen.</a:t>
            </a:r>
            <a:endParaRPr lang="nl-NL" sz="1600" dirty="0" smtClean="0"/>
          </a:p>
          <a:p>
            <a:endParaRPr lang="nl-NL" sz="1600" dirty="0"/>
          </a:p>
          <a:p>
            <a:endParaRPr lang="nl-NL" sz="1600" dirty="0"/>
          </a:p>
        </p:txBody>
      </p:sp>
      <p:pic>
        <p:nvPicPr>
          <p:cNvPr id="7" name="Picture 9" descr="C:\Users\John\Pictures\Bespiegeling\H12Opmars\Popova_1921_arbeiderskleding voor acteurs.jpg"/>
          <p:cNvPicPr>
            <a:picLocks noChangeAspect="1" noChangeArrowheads="1"/>
          </p:cNvPicPr>
          <p:nvPr/>
        </p:nvPicPr>
        <p:blipFill>
          <a:blip r:embed="rId2" cstate="print"/>
          <a:srcRect/>
          <a:stretch>
            <a:fillRect/>
          </a:stretch>
        </p:blipFill>
        <p:spPr bwMode="auto">
          <a:xfrm>
            <a:off x="5886450" y="2209800"/>
            <a:ext cx="3257550" cy="4343400"/>
          </a:xfrm>
          <a:prstGeom prst="rect">
            <a:avLst/>
          </a:prstGeom>
          <a:noFill/>
          <a:ln w="9525">
            <a:noFill/>
            <a:miter lim="800000"/>
            <a:headEnd/>
            <a:tailEnd/>
          </a:ln>
        </p:spPr>
      </p:pic>
      <p:sp>
        <p:nvSpPr>
          <p:cNvPr id="8" name="Text Box 14"/>
          <p:cNvSpPr txBox="1">
            <a:spLocks noChangeArrowheads="1"/>
          </p:cNvSpPr>
          <p:nvPr/>
        </p:nvSpPr>
        <p:spPr bwMode="auto">
          <a:xfrm>
            <a:off x="152400" y="2564904"/>
            <a:ext cx="5791200" cy="2339102"/>
          </a:xfrm>
          <a:prstGeom prst="rect">
            <a:avLst/>
          </a:prstGeom>
          <a:noFill/>
          <a:ln w="9525">
            <a:noFill/>
            <a:miter lim="800000"/>
            <a:headEnd/>
            <a:tailEnd/>
          </a:ln>
        </p:spPr>
        <p:txBody>
          <a:bodyPr>
            <a:spAutoFit/>
          </a:bodyPr>
          <a:lstStyle/>
          <a:p>
            <a:r>
              <a:rPr lang="nl-NL" sz="1600" dirty="0"/>
              <a:t>Het industriële of </a:t>
            </a:r>
            <a:r>
              <a:rPr lang="nl-NL" sz="1600" b="1" dirty="0">
                <a:solidFill>
                  <a:srgbClr val="009900"/>
                </a:solidFill>
              </a:rPr>
              <a:t>constructivistische theater</a:t>
            </a:r>
            <a:r>
              <a:rPr lang="nl-NL" sz="1600" dirty="0"/>
              <a:t> </a:t>
            </a:r>
          </a:p>
          <a:p>
            <a:endParaRPr lang="nl-NL" sz="1600" dirty="0"/>
          </a:p>
          <a:p>
            <a:r>
              <a:rPr lang="nl-NL" sz="1600" dirty="0" err="1" smtClean="0"/>
              <a:t>Meyerhold</a:t>
            </a:r>
            <a:r>
              <a:rPr lang="nl-NL" sz="1600" dirty="0" smtClean="0"/>
              <a:t> </a:t>
            </a:r>
            <a:r>
              <a:rPr lang="nl-NL" sz="1600" dirty="0"/>
              <a:t>keert zich tegen het naturalisme. </a:t>
            </a:r>
            <a:endParaRPr lang="nl-NL" sz="1600" dirty="0" smtClean="0"/>
          </a:p>
          <a:p>
            <a:r>
              <a:rPr lang="nl-NL" sz="1600" dirty="0" smtClean="0"/>
              <a:t>Toneel </a:t>
            </a:r>
            <a:r>
              <a:rPr lang="nl-NL" sz="1600" dirty="0"/>
              <a:t>is niet </a:t>
            </a:r>
            <a:r>
              <a:rPr lang="nl-NL" sz="1600" dirty="0" smtClean="0"/>
              <a:t>echt.</a:t>
            </a:r>
          </a:p>
          <a:p>
            <a:r>
              <a:rPr lang="nl-NL" sz="1600" dirty="0" smtClean="0"/>
              <a:t>Geen decor wisselingen, geen wisselende kostuums.</a:t>
            </a:r>
          </a:p>
          <a:p>
            <a:r>
              <a:rPr lang="nl-NL" sz="1600" dirty="0" smtClean="0"/>
              <a:t>Biomechanica ( efficiënt bewegen als een machine)</a:t>
            </a:r>
          </a:p>
          <a:p>
            <a:endParaRPr lang="nl-NL" sz="1600" dirty="0" smtClean="0"/>
          </a:p>
          <a:p>
            <a:r>
              <a:rPr lang="nl-NL" sz="1600" dirty="0" smtClean="0"/>
              <a:t>‘</a:t>
            </a:r>
            <a:r>
              <a:rPr lang="nl-NL" sz="1600" dirty="0"/>
              <a:t>De bedrogen echtgenoot (1922) </a:t>
            </a:r>
            <a:r>
              <a:rPr lang="nl-NL" sz="1600" dirty="0" smtClean="0"/>
              <a:t>ontwerper </a:t>
            </a:r>
            <a:r>
              <a:rPr lang="nl-NL" sz="1600" dirty="0" err="1" smtClean="0"/>
              <a:t>Ljubov</a:t>
            </a:r>
            <a:r>
              <a:rPr lang="nl-NL" sz="1600" dirty="0" smtClean="0"/>
              <a:t> </a:t>
            </a:r>
            <a:r>
              <a:rPr lang="nl-NL" sz="1600" dirty="0" err="1"/>
              <a:t>Popova</a:t>
            </a:r>
            <a:r>
              <a:rPr lang="nl-NL" sz="1600" dirty="0"/>
              <a:t> </a:t>
            </a:r>
            <a:r>
              <a:rPr lang="nl-NL" sz="1600" dirty="0" smtClean="0"/>
              <a:t> </a:t>
            </a:r>
          </a:p>
          <a:p>
            <a:endParaRPr lang="nl-NL" dirty="0" smtClean="0"/>
          </a:p>
        </p:txBody>
      </p:sp>
      <p:pic>
        <p:nvPicPr>
          <p:cNvPr id="9" name="Picture 15" descr="C:\Users\John\Pictures\Bespiegeling\H12Opmars\Meyerholddecor.jpg"/>
          <p:cNvPicPr>
            <a:picLocks noChangeAspect="1" noChangeArrowheads="1"/>
          </p:cNvPicPr>
          <p:nvPr/>
        </p:nvPicPr>
        <p:blipFill>
          <a:blip r:embed="rId3" cstate="print"/>
          <a:srcRect/>
          <a:stretch>
            <a:fillRect/>
          </a:stretch>
        </p:blipFill>
        <p:spPr bwMode="auto">
          <a:xfrm>
            <a:off x="0" y="4572000"/>
            <a:ext cx="4572000" cy="2286000"/>
          </a:xfrm>
          <a:prstGeom prst="rect">
            <a:avLst/>
          </a:prstGeom>
          <a:noFill/>
          <a:ln w="9525">
            <a:noFill/>
            <a:miter lim="800000"/>
            <a:headEnd/>
            <a:tailEnd/>
          </a:ln>
        </p:spPr>
      </p:pic>
      <p:sp>
        <p:nvSpPr>
          <p:cNvPr id="10" name="Text Box 16"/>
          <p:cNvSpPr txBox="1">
            <a:spLocks noChangeArrowheads="1"/>
          </p:cNvSpPr>
          <p:nvPr/>
        </p:nvSpPr>
        <p:spPr bwMode="auto">
          <a:xfrm>
            <a:off x="4847632" y="6446837"/>
            <a:ext cx="963613" cy="396875"/>
          </a:xfrm>
          <a:prstGeom prst="rect">
            <a:avLst/>
          </a:prstGeom>
          <a:noFill/>
          <a:ln w="9525">
            <a:noFill/>
            <a:miter lim="800000"/>
            <a:headEnd/>
            <a:tailEnd/>
          </a:ln>
        </p:spPr>
        <p:txBody>
          <a:bodyPr wrap="none">
            <a:spAutoFit/>
          </a:bodyPr>
          <a:lstStyle/>
          <a:p>
            <a:r>
              <a:rPr lang="nl-NL" sz="1000" dirty="0">
                <a:hlinkClick r:id="rId4"/>
              </a:rPr>
              <a:t>Fragment: </a:t>
            </a:r>
            <a:br>
              <a:rPr lang="nl-NL" sz="1000" dirty="0">
                <a:hlinkClick r:id="rId4"/>
              </a:rPr>
            </a:br>
            <a:r>
              <a:rPr lang="nl-NL" sz="1000" dirty="0">
                <a:hlinkClick r:id="rId4"/>
              </a:rPr>
              <a:t>biomechanica</a:t>
            </a:r>
            <a:endParaRPr lang="nl-NL" sz="1000" dirty="0"/>
          </a:p>
        </p:txBody>
      </p:sp>
      <p:sp>
        <p:nvSpPr>
          <p:cNvPr id="11" name="Tekstvak 10">
            <a:hlinkClick r:id="rId5"/>
          </p:cNvPr>
          <p:cNvSpPr txBox="1"/>
          <p:nvPr/>
        </p:nvSpPr>
        <p:spPr>
          <a:xfrm>
            <a:off x="4876800" y="5301208"/>
            <a:ext cx="934445" cy="646331"/>
          </a:xfrm>
          <a:prstGeom prst="rect">
            <a:avLst/>
          </a:prstGeom>
          <a:noFill/>
        </p:spPr>
        <p:txBody>
          <a:bodyPr wrap="square" rtlCol="0">
            <a:spAutoFit/>
          </a:bodyPr>
          <a:lstStyle/>
          <a:p>
            <a:r>
              <a:rPr lang="nl-NL" sz="1200" dirty="0" smtClean="0"/>
              <a:t>Fragment studenten (start 1.15) </a:t>
            </a:r>
            <a:endParaRPr lang="nl-NL" sz="1200" dirty="0"/>
          </a:p>
        </p:txBody>
      </p:sp>
    </p:spTree>
    <p:extLst>
      <p:ext uri="{BB962C8B-B14F-4D97-AF65-F5344CB8AC3E}">
        <p14:creationId xmlns:p14="http://schemas.microsoft.com/office/powerpoint/2010/main" val="3089435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Theater, </a:t>
            </a:r>
            <a:r>
              <a:rPr lang="nl-NL" sz="2400" dirty="0" err="1" smtClean="0">
                <a:solidFill>
                  <a:schemeClr val="tx2"/>
                </a:solidFill>
                <a:latin typeface="Arial Unicode MS" pitchFamily="34" charset="-128"/>
              </a:rPr>
              <a:t>Bertold</a:t>
            </a:r>
            <a:r>
              <a:rPr lang="nl-NL" sz="2400" dirty="0" smtClean="0">
                <a:solidFill>
                  <a:schemeClr val="tx2"/>
                </a:solidFill>
                <a:latin typeface="Arial Unicode MS" pitchFamily="34" charset="-128"/>
              </a:rPr>
              <a:t> Brecht </a:t>
            </a:r>
            <a:endParaRPr lang="nl-NL" sz="2400" dirty="0" smtClean="0">
              <a:solidFill>
                <a:srgbClr val="FF0066"/>
              </a:solidFill>
              <a:latin typeface="Arial Unicode MS" pitchFamily="34" charset="-128"/>
            </a:endParaRPr>
          </a:p>
        </p:txBody>
      </p:sp>
      <p:sp>
        <p:nvSpPr>
          <p:cNvPr id="6" name="Text Box 3"/>
          <p:cNvSpPr txBox="1">
            <a:spLocks noChangeArrowheads="1"/>
          </p:cNvSpPr>
          <p:nvPr/>
        </p:nvSpPr>
        <p:spPr bwMode="auto">
          <a:xfrm>
            <a:off x="152400" y="457200"/>
            <a:ext cx="8991600" cy="2985433"/>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sz="1600" dirty="0" smtClean="0"/>
              <a:t>Duitse toneelschrijver van Episch theater</a:t>
            </a:r>
          </a:p>
          <a:p>
            <a:r>
              <a:rPr lang="nl-NL" sz="1600" dirty="0" smtClean="0"/>
              <a:t>Het </a:t>
            </a:r>
            <a:r>
              <a:rPr lang="nl-NL" sz="1600" dirty="0"/>
              <a:t>publiek moet niet </a:t>
            </a:r>
            <a:r>
              <a:rPr lang="nl-NL" sz="1600" dirty="0" err="1" smtClean="0"/>
              <a:t>meevoelen,maar</a:t>
            </a:r>
            <a:r>
              <a:rPr lang="nl-NL" sz="1600" dirty="0" smtClean="0"/>
              <a:t> nadenken.</a:t>
            </a:r>
          </a:p>
          <a:p>
            <a:r>
              <a:rPr lang="nl-NL" sz="1600" dirty="0" smtClean="0"/>
              <a:t>vervreemdingseffecten. </a:t>
            </a:r>
            <a:r>
              <a:rPr lang="nl-NL" sz="1600" dirty="0"/>
              <a:t/>
            </a:r>
            <a:br>
              <a:rPr lang="nl-NL" sz="1600" dirty="0"/>
            </a:br>
            <a:r>
              <a:rPr lang="nl-NL" sz="1600" dirty="0" smtClean="0"/>
              <a:t>Emotie is ondergeschikt aan de rol. </a:t>
            </a:r>
          </a:p>
          <a:p>
            <a:endParaRPr lang="nl-NL" sz="1600" dirty="0" smtClean="0"/>
          </a:p>
          <a:p>
            <a:r>
              <a:rPr lang="nl-NL" sz="1600" dirty="0" smtClean="0"/>
              <a:t>Onderwerpen:</a:t>
            </a:r>
          </a:p>
          <a:p>
            <a:r>
              <a:rPr lang="nl-NL" sz="1600" dirty="0" smtClean="0"/>
              <a:t>De communistische idealen </a:t>
            </a:r>
            <a:r>
              <a:rPr lang="nl-NL" sz="1600" dirty="0"/>
              <a:t>en </a:t>
            </a:r>
            <a:r>
              <a:rPr lang="nl-NL" sz="1600" dirty="0" smtClean="0"/>
              <a:t> het antimilitarisme</a:t>
            </a:r>
            <a:r>
              <a:rPr lang="nl-NL" sz="1600" dirty="0"/>
              <a:t>. </a:t>
            </a:r>
            <a:endParaRPr lang="nl-NL" sz="1600" dirty="0" smtClean="0"/>
          </a:p>
          <a:p>
            <a:r>
              <a:rPr lang="nl-NL" sz="1600" dirty="0" smtClean="0"/>
              <a:t>De </a:t>
            </a:r>
            <a:r>
              <a:rPr lang="nl-NL" sz="1600" dirty="0"/>
              <a:t>opera ‘</a:t>
            </a:r>
            <a:r>
              <a:rPr lang="nl-NL" sz="1600" i="1" dirty="0"/>
              <a:t>Der </a:t>
            </a:r>
            <a:r>
              <a:rPr lang="nl-NL" sz="1600" i="1" dirty="0" err="1"/>
              <a:t>Jasager</a:t>
            </a:r>
            <a:r>
              <a:rPr lang="nl-NL" sz="1600" i="1" dirty="0"/>
              <a:t>’</a:t>
            </a:r>
            <a:r>
              <a:rPr lang="nl-NL" sz="1600" dirty="0"/>
              <a:t>(1930) is een ‘</a:t>
            </a:r>
            <a:r>
              <a:rPr lang="nl-NL" sz="1600" dirty="0" err="1"/>
              <a:t>lehrstück</a:t>
            </a:r>
            <a:r>
              <a:rPr lang="nl-NL" sz="1600" dirty="0" smtClean="0"/>
              <a:t>’ (tekst van Brecht met muziek van Kurt </a:t>
            </a:r>
            <a:r>
              <a:rPr lang="nl-NL" sz="1600" dirty="0" err="1" smtClean="0"/>
              <a:t>weil</a:t>
            </a:r>
            <a:r>
              <a:rPr lang="nl-NL" sz="1600" dirty="0" smtClean="0"/>
              <a:t>) </a:t>
            </a:r>
            <a:r>
              <a:rPr lang="nl-NL" sz="1600" dirty="0"/>
              <a:t/>
            </a:r>
            <a:br>
              <a:rPr lang="nl-NL" sz="1600" dirty="0"/>
            </a:br>
            <a:r>
              <a:rPr lang="nl-NL" sz="1600" dirty="0" smtClean="0"/>
              <a:t>‘</a:t>
            </a:r>
            <a:r>
              <a:rPr lang="nl-NL" sz="1600" i="1" dirty="0"/>
              <a:t>Der </a:t>
            </a:r>
            <a:r>
              <a:rPr lang="nl-NL" sz="1600" i="1" dirty="0" err="1"/>
              <a:t>Neinsager</a:t>
            </a:r>
            <a:r>
              <a:rPr lang="nl-NL" sz="1600" i="1" dirty="0" smtClean="0"/>
              <a:t>’</a:t>
            </a:r>
            <a:r>
              <a:rPr lang="nl-NL" sz="1600" dirty="0" smtClean="0"/>
              <a:t>.</a:t>
            </a:r>
          </a:p>
          <a:p>
            <a:endParaRPr lang="nl-NL" sz="1600" dirty="0"/>
          </a:p>
        </p:txBody>
      </p:sp>
      <p:sp>
        <p:nvSpPr>
          <p:cNvPr id="7" name="Text Box 8"/>
          <p:cNvSpPr txBox="1">
            <a:spLocks noChangeArrowheads="1"/>
          </p:cNvSpPr>
          <p:nvPr/>
        </p:nvSpPr>
        <p:spPr bwMode="auto">
          <a:xfrm>
            <a:off x="381000" y="6248400"/>
            <a:ext cx="8077200" cy="457200"/>
          </a:xfrm>
          <a:prstGeom prst="rect">
            <a:avLst/>
          </a:prstGeom>
          <a:noFill/>
          <a:ln w="9525">
            <a:noFill/>
            <a:miter lim="800000"/>
            <a:headEnd/>
            <a:tailEnd/>
          </a:ln>
        </p:spPr>
        <p:txBody>
          <a:bodyPr>
            <a:spAutoFit/>
          </a:bodyPr>
          <a:lstStyle/>
          <a:p>
            <a:r>
              <a:rPr lang="nl-NL" sz="1200" i="1" dirty="0"/>
              <a:t>De toeschouwer van het naturalistisch (dramatisch) theater zegt: Ja, dat heb ik ook wel eens gevoeld, zo ben ik ook.</a:t>
            </a:r>
            <a:br>
              <a:rPr lang="nl-NL" sz="1200" i="1" dirty="0"/>
            </a:br>
            <a:r>
              <a:rPr lang="nl-NL" sz="1200" i="1" dirty="0"/>
              <a:t>De toeschouwer van het episch theater zegt: Dat had ik niet gedacht. Alles mislukt. Dat moet stoppen.</a:t>
            </a:r>
          </a:p>
        </p:txBody>
      </p:sp>
      <p:pic>
        <p:nvPicPr>
          <p:cNvPr id="8" name="Picture 10" descr="C:\Users\John\Pictures\Bespiegeling\H12Opmars\Jasager.jpg"/>
          <p:cNvPicPr>
            <a:picLocks noChangeAspect="1" noChangeArrowheads="1"/>
          </p:cNvPicPr>
          <p:nvPr/>
        </p:nvPicPr>
        <p:blipFill>
          <a:blip r:embed="rId2" cstate="print"/>
          <a:srcRect/>
          <a:stretch>
            <a:fillRect/>
          </a:stretch>
        </p:blipFill>
        <p:spPr bwMode="auto">
          <a:xfrm>
            <a:off x="5791200" y="3505200"/>
            <a:ext cx="2590800" cy="2590800"/>
          </a:xfrm>
          <a:prstGeom prst="rect">
            <a:avLst/>
          </a:prstGeom>
          <a:noFill/>
          <a:ln w="9525">
            <a:noFill/>
            <a:miter lim="800000"/>
            <a:headEnd/>
            <a:tailEnd/>
          </a:ln>
        </p:spPr>
      </p:pic>
      <p:pic>
        <p:nvPicPr>
          <p:cNvPr id="9" name="Picture 11" descr="C:\Users\John\Pictures\Bespiegeling\H12Opmars\Jasager-2.jpg"/>
          <p:cNvPicPr>
            <a:picLocks noChangeAspect="1" noChangeArrowheads="1"/>
          </p:cNvPicPr>
          <p:nvPr/>
        </p:nvPicPr>
        <p:blipFill>
          <a:blip r:embed="rId3" cstate="print"/>
          <a:srcRect/>
          <a:stretch>
            <a:fillRect/>
          </a:stretch>
        </p:blipFill>
        <p:spPr bwMode="auto">
          <a:xfrm>
            <a:off x="611560" y="3276600"/>
            <a:ext cx="4495800" cy="2995613"/>
          </a:xfrm>
          <a:prstGeom prst="rect">
            <a:avLst/>
          </a:prstGeom>
          <a:noFill/>
          <a:ln w="9525">
            <a:noFill/>
            <a:miter lim="800000"/>
            <a:headEnd/>
            <a:tailEnd/>
          </a:ln>
        </p:spPr>
      </p:pic>
      <p:pic>
        <p:nvPicPr>
          <p:cNvPr id="10" name="Picture 5" descr="C:\Users\John\Pictures\Bespiegeling\H12Opmars\Brecht1931.jpg"/>
          <p:cNvPicPr>
            <a:picLocks noChangeAspect="1" noChangeArrowheads="1"/>
          </p:cNvPicPr>
          <p:nvPr/>
        </p:nvPicPr>
        <p:blipFill>
          <a:blip r:embed="rId4" cstate="print"/>
          <a:srcRect/>
          <a:stretch>
            <a:fillRect/>
          </a:stretch>
        </p:blipFill>
        <p:spPr bwMode="auto">
          <a:xfrm>
            <a:off x="6934200" y="325438"/>
            <a:ext cx="2057400" cy="1779587"/>
          </a:xfrm>
          <a:prstGeom prst="rect">
            <a:avLst/>
          </a:prstGeom>
          <a:noFill/>
          <a:ln w="9525">
            <a:noFill/>
            <a:miter lim="800000"/>
            <a:headEnd/>
            <a:tailEnd/>
          </a:ln>
        </p:spPr>
      </p:pic>
      <p:sp>
        <p:nvSpPr>
          <p:cNvPr id="11" name="Text Box 12"/>
          <p:cNvSpPr txBox="1">
            <a:spLocks noChangeArrowheads="1"/>
          </p:cNvSpPr>
          <p:nvPr/>
        </p:nvSpPr>
        <p:spPr bwMode="auto">
          <a:xfrm>
            <a:off x="3505200" y="3276600"/>
            <a:ext cx="1747838" cy="274638"/>
          </a:xfrm>
          <a:prstGeom prst="rect">
            <a:avLst/>
          </a:prstGeom>
          <a:noFill/>
          <a:ln w="9525">
            <a:noFill/>
            <a:miter lim="800000"/>
            <a:headEnd/>
            <a:tailEnd/>
          </a:ln>
        </p:spPr>
        <p:txBody>
          <a:bodyPr>
            <a:spAutoFit/>
          </a:bodyPr>
          <a:lstStyle/>
          <a:p>
            <a:r>
              <a:rPr lang="nl-NL" sz="1200">
                <a:hlinkClick r:id="rId5"/>
              </a:rPr>
              <a:t>Fragment: Der Jasager</a:t>
            </a:r>
            <a:endParaRPr lang="nl-NL" sz="1200"/>
          </a:p>
        </p:txBody>
      </p:sp>
      <p:sp>
        <p:nvSpPr>
          <p:cNvPr id="12" name="Text Box 13"/>
          <p:cNvSpPr txBox="1">
            <a:spLocks noChangeArrowheads="1"/>
          </p:cNvSpPr>
          <p:nvPr/>
        </p:nvSpPr>
        <p:spPr bwMode="auto">
          <a:xfrm>
            <a:off x="5410200" y="3124200"/>
            <a:ext cx="3525838" cy="274638"/>
          </a:xfrm>
          <a:prstGeom prst="rect">
            <a:avLst/>
          </a:prstGeom>
          <a:solidFill>
            <a:srgbClr val="FFC000"/>
          </a:solidFill>
          <a:ln w="9525">
            <a:noFill/>
            <a:miter lim="800000"/>
            <a:headEnd/>
            <a:tailEnd/>
          </a:ln>
        </p:spPr>
        <p:txBody>
          <a:bodyPr wrap="none">
            <a:spAutoFit/>
          </a:bodyPr>
          <a:lstStyle/>
          <a:p>
            <a:r>
              <a:rPr lang="nl-NL" sz="1200">
                <a:latin typeface="Times New Roman" pitchFamily="18" charset="0"/>
              </a:rPr>
              <a:t>‘</a:t>
            </a:r>
            <a:r>
              <a:rPr lang="nl-NL" sz="1200"/>
              <a:t>Ik lach om hun gehuil en huil wanneer ze lachen</a:t>
            </a:r>
            <a:r>
              <a:rPr lang="nl-NL" sz="1200">
                <a:latin typeface="Times New Roman" pitchFamily="18" charset="0"/>
              </a:rPr>
              <a:t>’</a:t>
            </a:r>
            <a:endParaRPr lang="nl-NL" sz="1200"/>
          </a:p>
        </p:txBody>
      </p:sp>
    </p:spTree>
    <p:extLst>
      <p:ext uri="{BB962C8B-B14F-4D97-AF65-F5344CB8AC3E}">
        <p14:creationId xmlns:p14="http://schemas.microsoft.com/office/powerpoint/2010/main" val="1835880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sp>
        <p:nvSpPr>
          <p:cNvPr id="6" name="Rechthoek 5"/>
          <p:cNvSpPr/>
          <p:nvPr/>
        </p:nvSpPr>
        <p:spPr>
          <a:xfrm>
            <a:off x="3412" y="1487132"/>
            <a:ext cx="9143999" cy="738664"/>
          </a:xfrm>
          <a:prstGeom prst="rect">
            <a:avLst/>
          </a:prstGeom>
        </p:spPr>
        <p:txBody>
          <a:bodyPr wrap="square">
            <a:spAutoFit/>
          </a:bodyPr>
          <a:lstStyle/>
          <a:p>
            <a:pPr algn="ctr"/>
            <a:r>
              <a:rPr lang="nl-NL" i="1" dirty="0" smtClean="0"/>
              <a:t>“Laten wij gezamenlijk de nieuwe bouwkunst van de toekomst, die alles in een zal zijn, wensen, bedenken en scheppen: architectuur, beeldhouwkunst en schilderkunst die, voortgekomen uit miljoenen handen van handwerkers, eens ten hemel zal rijzen als een kristallen symbool van een nieuw geloof.”</a:t>
            </a:r>
            <a:endParaRPr lang="nl-NL" i="1" dirty="0"/>
          </a:p>
        </p:txBody>
      </p:sp>
      <p:sp>
        <p:nvSpPr>
          <p:cNvPr id="7" name="Tekstvak 6"/>
          <p:cNvSpPr txBox="1"/>
          <p:nvPr/>
        </p:nvSpPr>
        <p:spPr>
          <a:xfrm>
            <a:off x="3412" y="1179355"/>
            <a:ext cx="5904656" cy="307777"/>
          </a:xfrm>
          <a:prstGeom prst="rect">
            <a:avLst/>
          </a:prstGeom>
          <a:noFill/>
        </p:spPr>
        <p:txBody>
          <a:bodyPr wrap="square" rtlCol="0">
            <a:spAutoFit/>
          </a:bodyPr>
          <a:lstStyle/>
          <a:p>
            <a:r>
              <a:rPr lang="nl-NL" dirty="0" smtClean="0"/>
              <a:t>Walter </a:t>
            </a:r>
            <a:r>
              <a:rPr lang="nl-NL" dirty="0" err="1" smtClean="0"/>
              <a:t>Gropius</a:t>
            </a:r>
            <a:r>
              <a:rPr lang="nl-NL" dirty="0" smtClean="0"/>
              <a:t>:</a:t>
            </a:r>
            <a:endParaRPr lang="nl-NL" dirty="0"/>
          </a:p>
        </p:txBody>
      </p:sp>
      <p:pic>
        <p:nvPicPr>
          <p:cNvPr id="8" name="Picture 2" descr="קובץ:Bauhaus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91468"/>
            <a:ext cx="3557783" cy="3259389"/>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3412" y="949705"/>
            <a:ext cx="3576620" cy="307777"/>
          </a:xfrm>
          <a:prstGeom prst="rect">
            <a:avLst/>
          </a:prstGeom>
        </p:spPr>
        <p:txBody>
          <a:bodyPr wrap="none">
            <a:spAutoFit/>
          </a:bodyPr>
          <a:lstStyle/>
          <a:p>
            <a:r>
              <a:rPr lang="nl-NL" dirty="0"/>
              <a:t>Opgericht in 1919 in de Weimarrepubliek</a:t>
            </a:r>
            <a:r>
              <a:rPr lang="nl-NL" dirty="0">
                <a:solidFill>
                  <a:schemeClr val="tx2"/>
                </a:solidFill>
              </a:rPr>
              <a:t>.  </a:t>
            </a:r>
          </a:p>
        </p:txBody>
      </p:sp>
      <p:pic>
        <p:nvPicPr>
          <p:cNvPr id="10" name="Picture 2" descr="http://upload.wikimedia.org/wikipedia/commons/b/b5/WalterGropius-19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4350"/>
            <a:ext cx="3191958" cy="450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24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pic>
        <p:nvPicPr>
          <p:cNvPr id="6" name="Picture 7" descr="K:\Bespiegeling\Opmars\Bauhaus.jpg"/>
          <p:cNvPicPr>
            <a:picLocks noChangeAspect="1" noChangeArrowheads="1"/>
          </p:cNvPicPr>
          <p:nvPr/>
        </p:nvPicPr>
        <p:blipFill>
          <a:blip r:embed="rId2" cstate="print"/>
          <a:srcRect/>
          <a:stretch>
            <a:fillRect/>
          </a:stretch>
        </p:blipFill>
        <p:spPr bwMode="auto">
          <a:xfrm>
            <a:off x="0" y="2209800"/>
            <a:ext cx="4419600" cy="3314700"/>
          </a:xfrm>
          <a:prstGeom prst="rect">
            <a:avLst/>
          </a:prstGeom>
          <a:noFill/>
          <a:ln w="9525">
            <a:noFill/>
            <a:miter lim="800000"/>
            <a:headEnd/>
            <a:tailEnd/>
          </a:ln>
        </p:spPr>
      </p:pic>
      <p:pic>
        <p:nvPicPr>
          <p:cNvPr id="7" name="Picture 8" descr="K:\Bespiegeling\Opmars\Bauhauscurriculum.jpg"/>
          <p:cNvPicPr>
            <a:picLocks noChangeAspect="1" noChangeArrowheads="1"/>
          </p:cNvPicPr>
          <p:nvPr/>
        </p:nvPicPr>
        <p:blipFill>
          <a:blip r:embed="rId3" cstate="print"/>
          <a:srcRect/>
          <a:stretch>
            <a:fillRect/>
          </a:stretch>
        </p:blipFill>
        <p:spPr bwMode="auto">
          <a:xfrm>
            <a:off x="228600" y="4754563"/>
            <a:ext cx="2133600" cy="2103437"/>
          </a:xfrm>
          <a:prstGeom prst="rect">
            <a:avLst/>
          </a:prstGeom>
          <a:noFill/>
          <a:ln w="9525">
            <a:noFill/>
            <a:miter lim="800000"/>
            <a:headEnd/>
            <a:tailEnd/>
          </a:ln>
        </p:spPr>
      </p:pic>
      <p:pic>
        <p:nvPicPr>
          <p:cNvPr id="8" name="Picture 9" descr="K:\Bespiegeling\Opmars\Bauhaus_affiche_1923.jpg"/>
          <p:cNvPicPr>
            <a:picLocks noChangeAspect="1" noChangeArrowheads="1"/>
          </p:cNvPicPr>
          <p:nvPr/>
        </p:nvPicPr>
        <p:blipFill>
          <a:blip r:embed="rId4" cstate="print"/>
          <a:srcRect/>
          <a:stretch>
            <a:fillRect/>
          </a:stretch>
        </p:blipFill>
        <p:spPr bwMode="auto">
          <a:xfrm>
            <a:off x="6373813" y="2438400"/>
            <a:ext cx="2770187" cy="3962400"/>
          </a:xfrm>
          <a:prstGeom prst="rect">
            <a:avLst/>
          </a:prstGeom>
          <a:noFill/>
          <a:ln w="9525">
            <a:noFill/>
            <a:miter lim="800000"/>
            <a:headEnd/>
            <a:tailEnd/>
          </a:ln>
        </p:spPr>
      </p:pic>
      <p:pic>
        <p:nvPicPr>
          <p:cNvPr id="9" name="Picture 11" descr="K:\Bespiegeling\Opmars\Itten-Kleurencirkel.jpg"/>
          <p:cNvPicPr>
            <a:picLocks noChangeAspect="1" noChangeArrowheads="1"/>
          </p:cNvPicPr>
          <p:nvPr/>
        </p:nvPicPr>
        <p:blipFill>
          <a:blip r:embed="rId5" cstate="print"/>
          <a:srcRect/>
          <a:stretch>
            <a:fillRect/>
          </a:stretch>
        </p:blipFill>
        <p:spPr bwMode="auto">
          <a:xfrm>
            <a:off x="4419600" y="3581400"/>
            <a:ext cx="1981200" cy="1946275"/>
          </a:xfrm>
          <a:prstGeom prst="rect">
            <a:avLst/>
          </a:prstGeom>
          <a:noFill/>
          <a:ln w="9525">
            <a:noFill/>
            <a:miter lim="800000"/>
            <a:headEnd/>
            <a:tailEnd/>
          </a:ln>
        </p:spPr>
      </p:pic>
      <p:sp>
        <p:nvSpPr>
          <p:cNvPr id="10" name="Text Box 12"/>
          <p:cNvSpPr txBox="1">
            <a:spLocks noChangeArrowheads="1"/>
          </p:cNvSpPr>
          <p:nvPr/>
        </p:nvSpPr>
        <p:spPr bwMode="auto">
          <a:xfrm>
            <a:off x="4648200" y="3200400"/>
            <a:ext cx="1417638" cy="274638"/>
          </a:xfrm>
          <a:prstGeom prst="rect">
            <a:avLst/>
          </a:prstGeom>
          <a:noFill/>
          <a:ln w="9525">
            <a:noFill/>
            <a:miter lim="800000"/>
            <a:headEnd/>
            <a:tailEnd/>
          </a:ln>
        </p:spPr>
        <p:txBody>
          <a:bodyPr wrap="none">
            <a:spAutoFit/>
          </a:bodyPr>
          <a:lstStyle/>
          <a:p>
            <a:r>
              <a:rPr lang="nl-NL" sz="1200">
                <a:solidFill>
                  <a:schemeClr val="bg1"/>
                </a:solidFill>
              </a:rPr>
              <a:t>Itten: kleurencirkel</a:t>
            </a:r>
          </a:p>
        </p:txBody>
      </p:sp>
      <p:sp>
        <p:nvSpPr>
          <p:cNvPr id="11" name="Text Box 14"/>
          <p:cNvSpPr txBox="1">
            <a:spLocks noChangeArrowheads="1"/>
          </p:cNvSpPr>
          <p:nvPr/>
        </p:nvSpPr>
        <p:spPr bwMode="auto">
          <a:xfrm>
            <a:off x="179388" y="609600"/>
            <a:ext cx="8785225" cy="1323439"/>
          </a:xfrm>
          <a:prstGeom prst="rect">
            <a:avLst/>
          </a:prstGeom>
          <a:noFill/>
          <a:ln w="9525">
            <a:noFill/>
            <a:miter lim="800000"/>
            <a:headEnd/>
            <a:tailEnd/>
          </a:ln>
        </p:spPr>
        <p:txBody>
          <a:bodyPr>
            <a:spAutoFit/>
          </a:bodyPr>
          <a:lstStyle/>
          <a:p>
            <a:endParaRPr lang="nl-NL" sz="2400" b="1" dirty="0">
              <a:solidFill>
                <a:srgbClr val="CC00FF"/>
              </a:solidFill>
            </a:endParaRPr>
          </a:p>
          <a:p>
            <a:pPr algn="ctr"/>
            <a:r>
              <a:rPr lang="nl-NL" dirty="0" smtClean="0">
                <a:latin typeface="Times New Roman" pitchFamily="18" charset="0"/>
              </a:rPr>
              <a:t>‘</a:t>
            </a:r>
            <a:r>
              <a:rPr lang="nl-NL" i="1" dirty="0"/>
              <a:t>een verzamelpunt te worden van diegenen die geloven in de toekomst, de kathedraal van het socialisme willen bouwen</a:t>
            </a:r>
            <a:r>
              <a:rPr lang="nl-NL" i="1" dirty="0">
                <a:latin typeface="Times New Roman" pitchFamily="18" charset="0"/>
              </a:rPr>
              <a:t>’</a:t>
            </a:r>
            <a:r>
              <a:rPr lang="nl-NL" dirty="0"/>
              <a:t> </a:t>
            </a:r>
            <a:endParaRPr lang="nl-NL" dirty="0" smtClean="0"/>
          </a:p>
          <a:p>
            <a:r>
              <a:rPr lang="nl-NL" dirty="0" smtClean="0"/>
              <a:t>Bauhaus </a:t>
            </a:r>
            <a:r>
              <a:rPr lang="nl-NL" dirty="0"/>
              <a:t>roept de vrije kunsten op om zich dienstbaar te maken aan de bouwkunst</a:t>
            </a:r>
            <a:r>
              <a:rPr lang="nl-NL" dirty="0" smtClean="0"/>
              <a:t>.</a:t>
            </a:r>
          </a:p>
          <a:p>
            <a:r>
              <a:rPr lang="nl-NL" dirty="0" smtClean="0"/>
              <a:t>Vergelijkbaar met middeleeuwse bouwloods.</a:t>
            </a:r>
            <a:endParaRPr lang="nl-NL" dirty="0"/>
          </a:p>
        </p:txBody>
      </p:sp>
    </p:spTree>
    <p:extLst>
      <p:ext uri="{BB962C8B-B14F-4D97-AF65-F5344CB8AC3E}">
        <p14:creationId xmlns:p14="http://schemas.microsoft.com/office/powerpoint/2010/main" val="177308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pic>
        <p:nvPicPr>
          <p:cNvPr id="4" name="Picture 4" descr="Bauhaus-Manifesto-Walter-Grop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14400"/>
            <a:ext cx="7164288" cy="602051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516216" y="6271215"/>
            <a:ext cx="2477204" cy="400110"/>
          </a:xfrm>
          <a:prstGeom prst="rect">
            <a:avLst/>
          </a:prstGeom>
          <a:noFill/>
        </p:spPr>
        <p:txBody>
          <a:bodyPr wrap="square" rtlCol="0">
            <a:spAutoFit/>
          </a:bodyPr>
          <a:lstStyle/>
          <a:p>
            <a:pPr algn="r"/>
            <a:r>
              <a:rPr lang="nl-NL" sz="1000" dirty="0" err="1" smtClean="0"/>
              <a:t>Lyonel</a:t>
            </a:r>
            <a:r>
              <a:rPr lang="nl-NL" sz="1000" dirty="0" smtClean="0"/>
              <a:t> </a:t>
            </a:r>
            <a:r>
              <a:rPr lang="nl-NL" sz="1000" dirty="0" err="1" smtClean="0"/>
              <a:t>Feiniger</a:t>
            </a:r>
            <a:r>
              <a:rPr lang="nl-NL" sz="1000" dirty="0" smtClean="0"/>
              <a:t>, Kathedrale houtsnede voor het </a:t>
            </a:r>
            <a:r>
              <a:rPr lang="nl-NL" sz="1000" dirty="0" err="1" smtClean="0"/>
              <a:t>bauhausmanifest</a:t>
            </a:r>
            <a:r>
              <a:rPr lang="nl-NL" sz="1000" dirty="0" smtClean="0"/>
              <a:t>, 1919</a:t>
            </a:r>
            <a:endParaRPr lang="nl-NL" sz="1000" dirty="0"/>
          </a:p>
        </p:txBody>
      </p:sp>
      <p:sp>
        <p:nvSpPr>
          <p:cNvPr id="6" name="Text Box 16"/>
          <p:cNvSpPr txBox="1">
            <a:spLocks noChangeArrowheads="1"/>
          </p:cNvSpPr>
          <p:nvPr/>
        </p:nvSpPr>
        <p:spPr bwMode="auto">
          <a:xfrm>
            <a:off x="-15376" y="5517232"/>
            <a:ext cx="3733800" cy="1015663"/>
          </a:xfrm>
          <a:prstGeom prst="rect">
            <a:avLst/>
          </a:prstGeom>
          <a:solidFill>
            <a:schemeClr val="accent6"/>
          </a:solidFill>
          <a:ln w="9525">
            <a:noFill/>
            <a:miter lim="800000"/>
            <a:headEnd/>
            <a:tailEnd/>
          </a:ln>
        </p:spPr>
        <p:txBody>
          <a:bodyPr>
            <a:spAutoFit/>
          </a:bodyPr>
          <a:lstStyle/>
          <a:p>
            <a:r>
              <a:rPr lang="nl-NL" dirty="0">
                <a:latin typeface="Times New Roman" pitchFamily="18" charset="0"/>
              </a:rPr>
              <a:t>‘</a:t>
            </a:r>
            <a:r>
              <a:rPr lang="nl-NL" sz="1400" dirty="0"/>
              <a:t>Het Bauhaus wordt allereerst het verzamelpunt van diegenen die geloven in de toekomst, hemelbestormend de kathedraal van het socialisme wollen bouwen.</a:t>
            </a:r>
            <a:r>
              <a:rPr lang="nl-NL" sz="1400" dirty="0">
                <a:latin typeface="Times New Roman" pitchFamily="18" charset="0"/>
              </a:rPr>
              <a:t>’</a:t>
            </a:r>
            <a:r>
              <a:rPr lang="nl-NL" sz="1400" dirty="0"/>
              <a:t> Oscar </a:t>
            </a:r>
            <a:r>
              <a:rPr lang="nl-NL" sz="1400" dirty="0" err="1"/>
              <a:t>Schlemmer</a:t>
            </a:r>
            <a:r>
              <a:rPr lang="nl-NL" sz="1400" dirty="0"/>
              <a:t> </a:t>
            </a:r>
          </a:p>
        </p:txBody>
      </p:sp>
    </p:spTree>
    <p:extLst>
      <p:ext uri="{BB962C8B-B14F-4D97-AF65-F5344CB8AC3E}">
        <p14:creationId xmlns:p14="http://schemas.microsoft.com/office/powerpoint/2010/main" val="171484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pic>
        <p:nvPicPr>
          <p:cNvPr id="4" name="Picture 12" descr="K:\Bespiegeling\Opmars\Schlemmer_Triadisch Ballet.jpg"/>
          <p:cNvPicPr>
            <a:picLocks noChangeAspect="1" noChangeArrowheads="1"/>
          </p:cNvPicPr>
          <p:nvPr/>
        </p:nvPicPr>
        <p:blipFill>
          <a:blip r:embed="rId2" cstate="print"/>
          <a:srcRect/>
          <a:stretch>
            <a:fillRect/>
          </a:stretch>
        </p:blipFill>
        <p:spPr bwMode="auto">
          <a:xfrm>
            <a:off x="381000" y="3662363"/>
            <a:ext cx="4876800" cy="3195637"/>
          </a:xfrm>
          <a:prstGeom prst="rect">
            <a:avLst/>
          </a:prstGeom>
          <a:noFill/>
          <a:ln w="9525">
            <a:noFill/>
            <a:miter lim="800000"/>
            <a:headEnd/>
            <a:tailEnd/>
          </a:ln>
        </p:spPr>
      </p:pic>
      <p:pic>
        <p:nvPicPr>
          <p:cNvPr id="5" name="Picture 13" descr="K:\Bespiegeling\Opmars\Schlemmer kostuumontwerp.bmp"/>
          <p:cNvPicPr>
            <a:picLocks noChangeAspect="1" noChangeArrowheads="1"/>
          </p:cNvPicPr>
          <p:nvPr/>
        </p:nvPicPr>
        <p:blipFill>
          <a:blip r:embed="rId3" cstate="print"/>
          <a:srcRect/>
          <a:stretch>
            <a:fillRect/>
          </a:stretch>
        </p:blipFill>
        <p:spPr bwMode="auto">
          <a:xfrm>
            <a:off x="5791200" y="2819400"/>
            <a:ext cx="1657350" cy="4038600"/>
          </a:xfrm>
          <a:prstGeom prst="rect">
            <a:avLst/>
          </a:prstGeom>
          <a:noFill/>
          <a:ln w="9525">
            <a:noFill/>
            <a:miter lim="800000"/>
            <a:headEnd/>
            <a:tailEnd/>
          </a:ln>
        </p:spPr>
      </p:pic>
      <p:pic>
        <p:nvPicPr>
          <p:cNvPr id="6" name="Picture 14" descr="K:\Bespiegeling\Opmars\Schlemmer kostuumontwerp2.bmp"/>
          <p:cNvPicPr>
            <a:picLocks noChangeAspect="1" noChangeArrowheads="1"/>
          </p:cNvPicPr>
          <p:nvPr/>
        </p:nvPicPr>
        <p:blipFill>
          <a:blip r:embed="rId4" cstate="print"/>
          <a:srcRect/>
          <a:stretch>
            <a:fillRect/>
          </a:stretch>
        </p:blipFill>
        <p:spPr bwMode="auto">
          <a:xfrm>
            <a:off x="7564438" y="2819400"/>
            <a:ext cx="1579562" cy="4038600"/>
          </a:xfrm>
          <a:prstGeom prst="rect">
            <a:avLst/>
          </a:prstGeom>
          <a:noFill/>
          <a:ln w="9525">
            <a:noFill/>
            <a:miter lim="800000"/>
            <a:headEnd/>
            <a:tailEnd/>
          </a:ln>
        </p:spPr>
      </p:pic>
      <p:sp>
        <p:nvSpPr>
          <p:cNvPr id="7" name="Text Box 15"/>
          <p:cNvSpPr txBox="1">
            <a:spLocks noChangeArrowheads="1"/>
          </p:cNvSpPr>
          <p:nvPr/>
        </p:nvSpPr>
        <p:spPr bwMode="auto">
          <a:xfrm>
            <a:off x="179388" y="609600"/>
            <a:ext cx="6408737" cy="2308324"/>
          </a:xfrm>
          <a:prstGeom prst="rect">
            <a:avLst/>
          </a:prstGeom>
          <a:noFill/>
          <a:ln w="9525">
            <a:noFill/>
            <a:miter lim="800000"/>
            <a:headEnd/>
            <a:tailEnd/>
          </a:ln>
        </p:spPr>
        <p:txBody>
          <a:bodyPr>
            <a:spAutoFit/>
          </a:bodyPr>
          <a:lstStyle/>
          <a:p>
            <a:endParaRPr lang="nl-NL" dirty="0" smtClean="0"/>
          </a:p>
          <a:p>
            <a:endParaRPr lang="nl-NL" sz="1400" dirty="0"/>
          </a:p>
          <a:p>
            <a:r>
              <a:rPr lang="nl-NL" sz="1400" dirty="0" smtClean="0"/>
              <a:t>Persoonlijke </a:t>
            </a:r>
            <a:r>
              <a:rPr lang="nl-NL" sz="1400" dirty="0"/>
              <a:t>willekeur </a:t>
            </a:r>
            <a:r>
              <a:rPr lang="nl-NL" sz="1400" dirty="0" smtClean="0"/>
              <a:t>uitbannen (constructivisme, De stijl)</a:t>
            </a:r>
          </a:p>
          <a:p>
            <a:r>
              <a:rPr lang="nl-NL" sz="1400" dirty="0" smtClean="0"/>
              <a:t>Het </a:t>
            </a:r>
            <a:r>
              <a:rPr lang="nl-NL" sz="1400" dirty="0"/>
              <a:t>vinden van collectieve of </a:t>
            </a:r>
            <a:r>
              <a:rPr lang="nl-NL" sz="1400" dirty="0">
                <a:latin typeface="Times New Roman" pitchFamily="18" charset="0"/>
              </a:rPr>
              <a:t>‘</a:t>
            </a:r>
            <a:r>
              <a:rPr lang="nl-NL" sz="1400" dirty="0"/>
              <a:t>objectieve</a:t>
            </a:r>
            <a:r>
              <a:rPr lang="nl-NL" sz="1400" dirty="0">
                <a:latin typeface="Times New Roman" pitchFamily="18" charset="0"/>
              </a:rPr>
              <a:t>’</a:t>
            </a:r>
            <a:r>
              <a:rPr lang="nl-NL" sz="1400" dirty="0"/>
              <a:t> vormgeving. </a:t>
            </a:r>
          </a:p>
          <a:p>
            <a:r>
              <a:rPr lang="nl-NL" sz="1400" dirty="0"/>
              <a:t/>
            </a:r>
            <a:br>
              <a:rPr lang="nl-NL" sz="1400" dirty="0"/>
            </a:br>
            <a:r>
              <a:rPr lang="nl-NL" sz="1400" dirty="0" smtClean="0"/>
              <a:t>Collectieve samenwerking voor </a:t>
            </a:r>
            <a:r>
              <a:rPr lang="nl-NL" sz="1400" dirty="0"/>
              <a:t>een gemeenschappelijk doel. </a:t>
            </a:r>
            <a:endParaRPr lang="nl-NL" sz="1400" dirty="0" smtClean="0"/>
          </a:p>
          <a:p>
            <a:r>
              <a:rPr lang="nl-NL" sz="1400" dirty="0" smtClean="0"/>
              <a:t>Bouwkunst en theater. </a:t>
            </a:r>
          </a:p>
          <a:p>
            <a:r>
              <a:rPr lang="nl-NL" sz="1400" dirty="0"/>
              <a:t/>
            </a:r>
            <a:br>
              <a:rPr lang="nl-NL" sz="1400" dirty="0"/>
            </a:br>
            <a:r>
              <a:rPr lang="nl-NL" sz="1400" dirty="0" smtClean="0"/>
              <a:t>Oscar </a:t>
            </a:r>
            <a:r>
              <a:rPr lang="nl-NL" sz="1400" dirty="0" err="1" smtClean="0"/>
              <a:t>Schemmler</a:t>
            </a:r>
            <a:r>
              <a:rPr lang="nl-NL" sz="1400" dirty="0" smtClean="0"/>
              <a:t> wil </a:t>
            </a:r>
            <a:r>
              <a:rPr lang="nl-NL" sz="1400" dirty="0"/>
              <a:t>de mens aanpassen aan de abstractie ruimte van het toneel</a:t>
            </a:r>
            <a:r>
              <a:rPr lang="nl-NL" sz="1400" dirty="0" smtClean="0"/>
              <a:t>:</a:t>
            </a:r>
            <a:r>
              <a:rPr lang="nl-NL" sz="1400" dirty="0" smtClean="0">
                <a:sym typeface="Wingdings" panose="05000000000000000000" pitchFamily="2" charset="2"/>
              </a:rPr>
              <a:t></a:t>
            </a:r>
            <a:r>
              <a:rPr lang="nl-NL" sz="1400" dirty="0" smtClean="0">
                <a:latin typeface="Times New Roman" pitchFamily="18" charset="0"/>
              </a:rPr>
              <a:t>‘</a:t>
            </a:r>
            <a:r>
              <a:rPr lang="nl-NL" sz="1400" i="1" dirty="0"/>
              <a:t>Het </a:t>
            </a:r>
            <a:r>
              <a:rPr lang="nl-NL" sz="1400" i="1" dirty="0" err="1"/>
              <a:t>Triadisch</a:t>
            </a:r>
            <a:r>
              <a:rPr lang="nl-NL" sz="1400" i="1" dirty="0"/>
              <a:t> Ballet</a:t>
            </a:r>
            <a:r>
              <a:rPr lang="nl-NL" sz="1400" i="1" dirty="0">
                <a:latin typeface="Times New Roman" pitchFamily="18" charset="0"/>
              </a:rPr>
              <a:t>’</a:t>
            </a:r>
            <a:r>
              <a:rPr lang="nl-NL" sz="1400" i="1" dirty="0"/>
              <a:t> </a:t>
            </a:r>
            <a:r>
              <a:rPr lang="nl-NL" sz="1400" dirty="0"/>
              <a:t>(1926</a:t>
            </a:r>
            <a:r>
              <a:rPr lang="nl-NL" sz="1400" dirty="0" smtClean="0"/>
              <a:t>).</a:t>
            </a:r>
            <a:endParaRPr lang="nl-NL" sz="1400" dirty="0"/>
          </a:p>
        </p:txBody>
      </p:sp>
      <p:pic>
        <p:nvPicPr>
          <p:cNvPr id="8" name="Picture 16" descr="K:\Bespiegeling\Opmars\Bauhaus_PeterKeller_wieg_1922.jpg"/>
          <p:cNvPicPr>
            <a:picLocks noChangeAspect="1" noChangeArrowheads="1"/>
          </p:cNvPicPr>
          <p:nvPr/>
        </p:nvPicPr>
        <p:blipFill>
          <a:blip r:embed="rId5" cstate="print"/>
          <a:srcRect/>
          <a:stretch>
            <a:fillRect/>
          </a:stretch>
        </p:blipFill>
        <p:spPr bwMode="auto">
          <a:xfrm>
            <a:off x="6705600" y="609600"/>
            <a:ext cx="2057400" cy="2057400"/>
          </a:xfrm>
          <a:prstGeom prst="rect">
            <a:avLst/>
          </a:prstGeom>
          <a:noFill/>
          <a:ln w="9525">
            <a:noFill/>
            <a:miter lim="800000"/>
            <a:headEnd/>
            <a:tailEnd/>
          </a:ln>
        </p:spPr>
      </p:pic>
      <p:sp>
        <p:nvSpPr>
          <p:cNvPr id="9" name="Text Box 17"/>
          <p:cNvSpPr txBox="1">
            <a:spLocks noChangeArrowheads="1"/>
          </p:cNvSpPr>
          <p:nvPr/>
        </p:nvSpPr>
        <p:spPr bwMode="auto">
          <a:xfrm>
            <a:off x="6781800" y="2438400"/>
            <a:ext cx="1754188" cy="274638"/>
          </a:xfrm>
          <a:prstGeom prst="rect">
            <a:avLst/>
          </a:prstGeom>
          <a:noFill/>
          <a:ln w="9525">
            <a:noFill/>
            <a:miter lim="800000"/>
            <a:headEnd/>
            <a:tailEnd/>
          </a:ln>
        </p:spPr>
        <p:txBody>
          <a:bodyPr wrap="none">
            <a:spAutoFit/>
          </a:bodyPr>
          <a:lstStyle/>
          <a:p>
            <a:r>
              <a:rPr lang="nl-NL" sz="1200"/>
              <a:t>Peter Keller: wieg 1922</a:t>
            </a:r>
          </a:p>
        </p:txBody>
      </p:sp>
    </p:spTree>
    <p:extLst>
      <p:ext uri="{BB962C8B-B14F-4D97-AF65-F5344CB8AC3E}">
        <p14:creationId xmlns:p14="http://schemas.microsoft.com/office/powerpoint/2010/main" val="66583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sp>
        <p:nvSpPr>
          <p:cNvPr id="5" name="Text Box 15"/>
          <p:cNvSpPr txBox="1">
            <a:spLocks noChangeArrowheads="1"/>
          </p:cNvSpPr>
          <p:nvPr/>
        </p:nvSpPr>
        <p:spPr bwMode="auto">
          <a:xfrm>
            <a:off x="152400" y="609600"/>
            <a:ext cx="8991600" cy="1938992"/>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sz="1600" i="1" dirty="0" smtClean="0"/>
              <a:t>Alleen </a:t>
            </a:r>
            <a:r>
              <a:rPr lang="nl-NL" sz="1600" i="1" dirty="0"/>
              <a:t>de industrie is bij machte het goede ontwerp in grote oplage voor het volk te produceren. Een goed ontwerp is: eerlijkheid t.o.v. het gebruikte materiaal en functionaliteit.</a:t>
            </a:r>
            <a:r>
              <a:rPr lang="nl-NL" sz="1600" dirty="0"/>
              <a:t> </a:t>
            </a:r>
            <a:endParaRPr lang="nl-NL" sz="1600" dirty="0" smtClean="0"/>
          </a:p>
          <a:p>
            <a:endParaRPr lang="nl-NL" sz="1600" dirty="0"/>
          </a:p>
          <a:p>
            <a:r>
              <a:rPr lang="nl-NL" sz="1600" dirty="0" smtClean="0"/>
              <a:t>De </a:t>
            </a:r>
            <a:r>
              <a:rPr lang="nl-NL" sz="1600" dirty="0">
                <a:latin typeface="Times New Roman" pitchFamily="18" charset="0"/>
              </a:rPr>
              <a:t>‘</a:t>
            </a:r>
            <a:r>
              <a:rPr lang="nl-NL" sz="1600" i="1" dirty="0" err="1"/>
              <a:t>Wassilystoel</a:t>
            </a:r>
            <a:r>
              <a:rPr lang="nl-NL" sz="1600" i="1" dirty="0"/>
              <a:t> </a:t>
            </a:r>
            <a:r>
              <a:rPr lang="nl-NL" sz="1600" dirty="0">
                <a:latin typeface="Times New Roman" pitchFamily="18" charset="0"/>
              </a:rPr>
              <a:t>’</a:t>
            </a:r>
            <a:r>
              <a:rPr lang="nl-NL" sz="1600" dirty="0"/>
              <a:t> (1925) </a:t>
            </a:r>
            <a:r>
              <a:rPr lang="nl-NL" sz="1600" dirty="0" smtClean="0"/>
              <a:t>Marcel Breuer, </a:t>
            </a:r>
            <a:r>
              <a:rPr lang="nl-NL" sz="1600" i="1" dirty="0" smtClean="0"/>
              <a:t>Buisstoel</a:t>
            </a:r>
            <a:r>
              <a:rPr lang="nl-NL" sz="1600" dirty="0" smtClean="0"/>
              <a:t>  (1926) Mart Stam</a:t>
            </a:r>
          </a:p>
          <a:p>
            <a:r>
              <a:rPr lang="nl-NL" sz="1600" dirty="0" smtClean="0"/>
              <a:t>Naadloze </a:t>
            </a:r>
            <a:r>
              <a:rPr lang="nl-NL" sz="1600" dirty="0"/>
              <a:t>buizen ( ontwikkeld voor de rijwielindustrie) zijn makkelijk te buigen. </a:t>
            </a:r>
            <a:br>
              <a:rPr lang="nl-NL" sz="1600" dirty="0"/>
            </a:br>
            <a:r>
              <a:rPr lang="nl-NL" sz="1600" dirty="0"/>
              <a:t>De ontwerpen van Bauhaus zijn bedoeld voor de </a:t>
            </a:r>
            <a:r>
              <a:rPr lang="nl-NL" sz="1600" dirty="0" smtClean="0"/>
              <a:t>massa.</a:t>
            </a:r>
            <a:endParaRPr lang="nl-NL" sz="1600" dirty="0"/>
          </a:p>
        </p:txBody>
      </p:sp>
      <p:sp>
        <p:nvSpPr>
          <p:cNvPr id="6" name="Tekstvak 5"/>
          <p:cNvSpPr txBox="1"/>
          <p:nvPr/>
        </p:nvSpPr>
        <p:spPr>
          <a:xfrm>
            <a:off x="261692" y="6222656"/>
            <a:ext cx="3495747" cy="523220"/>
          </a:xfrm>
          <a:prstGeom prst="rect">
            <a:avLst/>
          </a:prstGeom>
          <a:noFill/>
        </p:spPr>
        <p:txBody>
          <a:bodyPr wrap="square" rtlCol="0">
            <a:spAutoFit/>
          </a:bodyPr>
          <a:lstStyle/>
          <a:p>
            <a:r>
              <a:rPr lang="nl-NL" dirty="0" smtClean="0"/>
              <a:t> </a:t>
            </a:r>
          </a:p>
          <a:p>
            <a:r>
              <a:rPr lang="nl-NL" dirty="0" smtClean="0">
                <a:hlinkClick r:id="rId2"/>
              </a:rPr>
              <a:t>Filmfragmenten</a:t>
            </a:r>
            <a:endParaRPr lang="nl-NL" dirty="0"/>
          </a:p>
        </p:txBody>
      </p:sp>
      <p:pic>
        <p:nvPicPr>
          <p:cNvPr id="7" name="Picture 4" descr="http://static1.bonluxat.com/cmsense/data/uploads/orig/Mart_Stam_S_43_Cantilever_Chair_d3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504" y="2571009"/>
            <a:ext cx="3688724" cy="3755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K:\Bespiegeling\Opmars\Breuer_Wassilystoel1925.jpg"/>
          <p:cNvPicPr>
            <a:picLocks noChangeAspect="1" noChangeArrowheads="1"/>
          </p:cNvPicPr>
          <p:nvPr/>
        </p:nvPicPr>
        <p:blipFill>
          <a:blip r:embed="rId4" cstate="print"/>
          <a:srcRect/>
          <a:stretch>
            <a:fillRect/>
          </a:stretch>
        </p:blipFill>
        <p:spPr bwMode="auto">
          <a:xfrm>
            <a:off x="4572000" y="2632783"/>
            <a:ext cx="3619400" cy="3619400"/>
          </a:xfrm>
          <a:prstGeom prst="rect">
            <a:avLst/>
          </a:prstGeom>
          <a:noFill/>
          <a:ln w="9525">
            <a:noFill/>
            <a:miter lim="800000"/>
            <a:headEnd/>
            <a:tailEnd/>
          </a:ln>
        </p:spPr>
      </p:pic>
      <p:sp>
        <p:nvSpPr>
          <p:cNvPr id="9" name="Text Box 11"/>
          <p:cNvSpPr txBox="1">
            <a:spLocks noChangeArrowheads="1"/>
          </p:cNvSpPr>
          <p:nvPr/>
        </p:nvSpPr>
        <p:spPr bwMode="auto">
          <a:xfrm>
            <a:off x="6138762" y="5982730"/>
            <a:ext cx="2052638" cy="246063"/>
          </a:xfrm>
          <a:prstGeom prst="rect">
            <a:avLst/>
          </a:prstGeom>
          <a:noFill/>
          <a:ln w="9525">
            <a:noFill/>
            <a:miter lim="800000"/>
            <a:headEnd/>
            <a:tailEnd/>
          </a:ln>
        </p:spPr>
        <p:txBody>
          <a:bodyPr wrap="none">
            <a:spAutoFit/>
          </a:bodyPr>
          <a:lstStyle/>
          <a:p>
            <a:r>
              <a:rPr lang="nl-NL" sz="1000" dirty="0"/>
              <a:t>Marcel </a:t>
            </a:r>
            <a:r>
              <a:rPr lang="nl-NL" sz="1000" dirty="0" err="1"/>
              <a:t>Breuer:Wassilystoel</a:t>
            </a:r>
            <a:r>
              <a:rPr lang="nl-NL" sz="1000" dirty="0"/>
              <a:t> 1925</a:t>
            </a:r>
          </a:p>
        </p:txBody>
      </p:sp>
      <p:sp>
        <p:nvSpPr>
          <p:cNvPr id="10" name="Text Box 14"/>
          <p:cNvSpPr txBox="1">
            <a:spLocks noChangeArrowheads="1"/>
          </p:cNvSpPr>
          <p:nvPr/>
        </p:nvSpPr>
        <p:spPr bwMode="auto">
          <a:xfrm>
            <a:off x="320607" y="6099625"/>
            <a:ext cx="1474788" cy="246063"/>
          </a:xfrm>
          <a:prstGeom prst="rect">
            <a:avLst/>
          </a:prstGeom>
          <a:noFill/>
          <a:ln w="9525">
            <a:noFill/>
            <a:miter lim="800000"/>
            <a:headEnd/>
            <a:tailEnd/>
          </a:ln>
        </p:spPr>
        <p:txBody>
          <a:bodyPr>
            <a:spAutoFit/>
          </a:bodyPr>
          <a:lstStyle/>
          <a:p>
            <a:r>
              <a:rPr lang="nl-NL" sz="1000" dirty="0" smtClean="0"/>
              <a:t>Mart Stam, 1926-1927</a:t>
            </a:r>
            <a:endParaRPr lang="nl-NL" sz="1000" dirty="0"/>
          </a:p>
        </p:txBody>
      </p:sp>
    </p:spTree>
    <p:extLst>
      <p:ext uri="{BB962C8B-B14F-4D97-AF65-F5344CB8AC3E}">
        <p14:creationId xmlns:p14="http://schemas.microsoft.com/office/powerpoint/2010/main" val="175683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pic>
        <p:nvPicPr>
          <p:cNvPr id="4" name="Picture 8" descr="K:\Bespiegeling\Opmars\bauhaus_ontwerpen.jpg"/>
          <p:cNvPicPr>
            <a:picLocks noChangeAspect="1" noChangeArrowheads="1"/>
          </p:cNvPicPr>
          <p:nvPr/>
        </p:nvPicPr>
        <p:blipFill>
          <a:blip r:embed="rId2" cstate="print"/>
          <a:srcRect/>
          <a:stretch>
            <a:fillRect/>
          </a:stretch>
        </p:blipFill>
        <p:spPr bwMode="auto">
          <a:xfrm>
            <a:off x="287288" y="939302"/>
            <a:ext cx="4759424" cy="2974640"/>
          </a:xfrm>
          <a:prstGeom prst="rect">
            <a:avLst/>
          </a:prstGeom>
          <a:noFill/>
          <a:ln w="9525">
            <a:noFill/>
            <a:miter lim="800000"/>
            <a:headEnd/>
            <a:tailEnd/>
          </a:ln>
        </p:spPr>
      </p:pic>
      <p:pic>
        <p:nvPicPr>
          <p:cNvPr id="5" name="Picture 11" descr="K:\Bespiegeling\Opmars\Bauhauslamp.jpg"/>
          <p:cNvPicPr>
            <a:picLocks noChangeAspect="1" noChangeArrowheads="1"/>
          </p:cNvPicPr>
          <p:nvPr/>
        </p:nvPicPr>
        <p:blipFill>
          <a:blip r:embed="rId3" cstate="print"/>
          <a:srcRect/>
          <a:stretch>
            <a:fillRect/>
          </a:stretch>
        </p:blipFill>
        <p:spPr bwMode="auto">
          <a:xfrm>
            <a:off x="6305550" y="914400"/>
            <a:ext cx="2838450" cy="3451225"/>
          </a:xfrm>
          <a:prstGeom prst="rect">
            <a:avLst/>
          </a:prstGeom>
          <a:noFill/>
          <a:ln w="9525">
            <a:noFill/>
            <a:miter lim="800000"/>
            <a:headEnd/>
            <a:tailEnd/>
          </a:ln>
        </p:spPr>
      </p:pic>
      <p:pic>
        <p:nvPicPr>
          <p:cNvPr id="6" name="Picture 9" descr="K:\Bespiegeling\Opmars\BauhausDesign.jpg"/>
          <p:cNvPicPr>
            <a:picLocks noChangeAspect="1" noChangeArrowheads="1"/>
          </p:cNvPicPr>
          <p:nvPr/>
        </p:nvPicPr>
        <p:blipFill>
          <a:blip r:embed="rId4" cstate="print"/>
          <a:srcRect/>
          <a:stretch>
            <a:fillRect/>
          </a:stretch>
        </p:blipFill>
        <p:spPr bwMode="auto">
          <a:xfrm>
            <a:off x="3200400" y="3581400"/>
            <a:ext cx="2971800" cy="2963863"/>
          </a:xfrm>
          <a:prstGeom prst="rect">
            <a:avLst/>
          </a:prstGeom>
          <a:noFill/>
          <a:ln w="9525">
            <a:noFill/>
            <a:miter lim="800000"/>
            <a:headEnd/>
            <a:tailEnd/>
          </a:ln>
        </p:spPr>
      </p:pic>
      <p:pic>
        <p:nvPicPr>
          <p:cNvPr id="7" name="Picture 10" descr="K:\Bespiegeling\Opmars\Bauhauslamp2.jpg"/>
          <p:cNvPicPr>
            <a:picLocks noChangeAspect="1" noChangeArrowheads="1"/>
          </p:cNvPicPr>
          <p:nvPr/>
        </p:nvPicPr>
        <p:blipFill>
          <a:blip r:embed="rId5" cstate="print"/>
          <a:srcRect/>
          <a:stretch>
            <a:fillRect/>
          </a:stretch>
        </p:blipFill>
        <p:spPr bwMode="auto">
          <a:xfrm>
            <a:off x="381000" y="4267200"/>
            <a:ext cx="2286000" cy="2286000"/>
          </a:xfrm>
          <a:prstGeom prst="rect">
            <a:avLst/>
          </a:prstGeom>
          <a:noFill/>
          <a:ln w="9525">
            <a:noFill/>
            <a:miter lim="800000"/>
            <a:headEnd/>
            <a:tailEnd/>
          </a:ln>
        </p:spPr>
      </p:pic>
      <p:sp>
        <p:nvSpPr>
          <p:cNvPr id="8" name="Text Box 14"/>
          <p:cNvSpPr txBox="1">
            <a:spLocks noChangeArrowheads="1"/>
          </p:cNvSpPr>
          <p:nvPr/>
        </p:nvSpPr>
        <p:spPr bwMode="auto">
          <a:xfrm>
            <a:off x="6248400" y="4648200"/>
            <a:ext cx="2895600" cy="1754326"/>
          </a:xfrm>
          <a:prstGeom prst="rect">
            <a:avLst/>
          </a:prstGeom>
          <a:solidFill>
            <a:schemeClr val="accent6"/>
          </a:solidFill>
          <a:ln w="9525">
            <a:noFill/>
            <a:miter lim="800000"/>
            <a:headEnd/>
            <a:tailEnd/>
          </a:ln>
        </p:spPr>
        <p:txBody>
          <a:bodyPr>
            <a:spAutoFit/>
          </a:bodyPr>
          <a:lstStyle/>
          <a:p>
            <a:r>
              <a:rPr lang="nl-NL" sz="1200" i="1" dirty="0">
                <a:solidFill>
                  <a:schemeClr val="bg1"/>
                </a:solidFill>
                <a:latin typeface="Times New Roman" pitchFamily="18" charset="0"/>
              </a:rPr>
              <a:t>‘</a:t>
            </a:r>
            <a:r>
              <a:rPr lang="nl-NL" sz="1200" i="1" dirty="0">
                <a:solidFill>
                  <a:schemeClr val="bg1"/>
                </a:solidFill>
              </a:rPr>
              <a:t>Het merendeel der individuen heeft gelijksoortige </a:t>
            </a:r>
            <a:r>
              <a:rPr lang="nl-NL" sz="1200" i="1" dirty="0" err="1">
                <a:solidFill>
                  <a:schemeClr val="bg1"/>
                </a:solidFill>
              </a:rPr>
              <a:t>leefbehoeften</a:t>
            </a:r>
            <a:r>
              <a:rPr lang="nl-NL" sz="1200" i="1" dirty="0">
                <a:solidFill>
                  <a:schemeClr val="bg1"/>
                </a:solidFill>
              </a:rPr>
              <a:t>.</a:t>
            </a:r>
            <a:br>
              <a:rPr lang="nl-NL" sz="1200" i="1" dirty="0">
                <a:solidFill>
                  <a:schemeClr val="bg1"/>
                </a:solidFill>
              </a:rPr>
            </a:br>
            <a:r>
              <a:rPr lang="nl-NL" sz="1200" i="1" dirty="0">
                <a:solidFill>
                  <a:schemeClr val="bg1"/>
                </a:solidFill>
              </a:rPr>
              <a:t>Het is daarom logisch en in de geest van een economische manier  van doen, deze gelijksoortige massa- behoeften uniform en gelijksoortig te bevredigen</a:t>
            </a:r>
            <a:r>
              <a:rPr lang="nl-NL" sz="1200" i="1" dirty="0">
                <a:solidFill>
                  <a:schemeClr val="bg1"/>
                </a:solidFill>
                <a:latin typeface="Times New Roman" pitchFamily="18" charset="0"/>
              </a:rPr>
              <a:t>’</a:t>
            </a:r>
            <a:r>
              <a:rPr lang="nl-NL" sz="1200" i="1" dirty="0">
                <a:solidFill>
                  <a:schemeClr val="bg1"/>
                </a:solidFill>
              </a:rPr>
              <a:t>.</a:t>
            </a:r>
            <a:br>
              <a:rPr lang="nl-NL" sz="1200" i="1" dirty="0">
                <a:solidFill>
                  <a:schemeClr val="bg1"/>
                </a:solidFill>
              </a:rPr>
            </a:br>
            <a:endParaRPr lang="nl-NL" sz="1200" i="1" dirty="0" smtClean="0">
              <a:solidFill>
                <a:schemeClr val="bg1"/>
              </a:solidFill>
            </a:endParaRPr>
          </a:p>
          <a:p>
            <a:r>
              <a:rPr lang="nl-NL" sz="1200" dirty="0" smtClean="0">
                <a:solidFill>
                  <a:schemeClr val="bg1"/>
                </a:solidFill>
              </a:rPr>
              <a:t>Walter </a:t>
            </a:r>
            <a:r>
              <a:rPr lang="nl-NL" sz="1200" dirty="0" err="1">
                <a:solidFill>
                  <a:schemeClr val="bg1"/>
                </a:solidFill>
              </a:rPr>
              <a:t>Gropius</a:t>
            </a:r>
            <a:r>
              <a:rPr lang="nl-NL" sz="1200" dirty="0">
                <a:solidFill>
                  <a:schemeClr val="bg1"/>
                </a:solidFill>
              </a:rPr>
              <a:t>, </a:t>
            </a:r>
            <a:br>
              <a:rPr lang="nl-NL" sz="1200" dirty="0">
                <a:solidFill>
                  <a:schemeClr val="bg1"/>
                </a:solidFill>
              </a:rPr>
            </a:br>
            <a:r>
              <a:rPr lang="nl-NL" sz="1200" dirty="0">
                <a:solidFill>
                  <a:schemeClr val="bg1"/>
                </a:solidFill>
              </a:rPr>
              <a:t>directeur van het Bauhaus.</a:t>
            </a:r>
          </a:p>
        </p:txBody>
      </p:sp>
    </p:spTree>
    <p:extLst>
      <p:ext uri="{BB962C8B-B14F-4D97-AF65-F5344CB8AC3E}">
        <p14:creationId xmlns:p14="http://schemas.microsoft.com/office/powerpoint/2010/main" val="49880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De nieuwe stad</a:t>
            </a:r>
            <a:endParaRPr lang="nl-NL" sz="2400" dirty="0" smtClean="0">
              <a:solidFill>
                <a:srgbClr val="FF0066"/>
              </a:solidFill>
              <a:latin typeface="Arial Unicode MS" pitchFamily="34" charset="-128"/>
            </a:endParaRPr>
          </a:p>
        </p:txBody>
      </p:sp>
      <p:sp>
        <p:nvSpPr>
          <p:cNvPr id="4" name="Text Box 9"/>
          <p:cNvSpPr txBox="1">
            <a:spLocks noChangeArrowheads="1"/>
          </p:cNvSpPr>
          <p:nvPr/>
        </p:nvSpPr>
        <p:spPr bwMode="auto">
          <a:xfrm>
            <a:off x="136525" y="533400"/>
            <a:ext cx="9007475" cy="1969770"/>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sz="1400" dirty="0" smtClean="0"/>
              <a:t>Het </a:t>
            </a:r>
            <a:r>
              <a:rPr lang="nl-NL" sz="1400" dirty="0"/>
              <a:t>CIAM ( </a:t>
            </a:r>
            <a:r>
              <a:rPr lang="nl-NL" sz="1400" dirty="0" err="1"/>
              <a:t>Congrès</a:t>
            </a:r>
            <a:r>
              <a:rPr lang="nl-NL" sz="1400" dirty="0"/>
              <a:t> </a:t>
            </a:r>
            <a:r>
              <a:rPr lang="nl-NL" sz="1400" dirty="0" smtClean="0"/>
              <a:t>Internationale </a:t>
            </a:r>
            <a:r>
              <a:rPr lang="nl-NL" sz="1400" dirty="0"/>
              <a:t>d</a:t>
            </a:r>
            <a:r>
              <a:rPr lang="nl-NL" sz="1400" dirty="0" smtClean="0"/>
              <a:t>’ </a:t>
            </a:r>
            <a:r>
              <a:rPr lang="nl-NL" sz="1400" dirty="0"/>
              <a:t>A</a:t>
            </a:r>
            <a:r>
              <a:rPr lang="nl-NL" sz="1400" dirty="0" smtClean="0"/>
              <a:t>rchitecture </a:t>
            </a:r>
            <a:r>
              <a:rPr lang="nl-NL" sz="1400" dirty="0"/>
              <a:t>Moderne ) in 1927 </a:t>
            </a:r>
            <a:endParaRPr lang="nl-NL" sz="1400" dirty="0" smtClean="0"/>
          </a:p>
          <a:p>
            <a:r>
              <a:rPr lang="nl-NL" sz="1400" dirty="0" smtClean="0"/>
              <a:t>Richtlijnen voor:</a:t>
            </a:r>
          </a:p>
          <a:p>
            <a:pPr marL="285750" indent="-285750">
              <a:buFontTx/>
              <a:buChar char="-"/>
            </a:pPr>
            <a:r>
              <a:rPr lang="nl-NL" sz="1400" dirty="0" smtClean="0"/>
              <a:t>volkshuisvesting</a:t>
            </a:r>
            <a:endParaRPr lang="nl-NL" sz="1400" dirty="0"/>
          </a:p>
          <a:p>
            <a:pPr marL="285750" indent="-285750">
              <a:buFontTx/>
              <a:buChar char="-"/>
            </a:pPr>
            <a:r>
              <a:rPr lang="nl-NL" sz="1400" dirty="0" smtClean="0"/>
              <a:t>stadsplanning </a:t>
            </a:r>
          </a:p>
          <a:p>
            <a:pPr marL="285750" indent="-285750">
              <a:buFontTx/>
              <a:buChar char="-"/>
            </a:pPr>
            <a:r>
              <a:rPr lang="nl-NL" sz="1400" dirty="0" smtClean="0"/>
              <a:t>relatie </a:t>
            </a:r>
            <a:r>
              <a:rPr lang="nl-NL" sz="1400" dirty="0"/>
              <a:t>tussen industrie en architectuur. </a:t>
            </a:r>
            <a:endParaRPr lang="nl-NL" sz="1400" dirty="0" smtClean="0"/>
          </a:p>
          <a:p>
            <a:r>
              <a:rPr lang="nl-NL" sz="1400" dirty="0" smtClean="0"/>
              <a:t>Er ontstaat </a:t>
            </a:r>
            <a:r>
              <a:rPr lang="nl-NL" sz="1400" dirty="0"/>
              <a:t>een nieuwe internationale </a:t>
            </a:r>
            <a:r>
              <a:rPr lang="nl-NL" sz="1400" dirty="0" smtClean="0"/>
              <a:t>stijl </a:t>
            </a:r>
            <a:r>
              <a:rPr lang="nl-NL" sz="1400" dirty="0" smtClean="0">
                <a:sym typeface="Wingdings" panose="05000000000000000000" pitchFamily="2" charset="2"/>
              </a:rPr>
              <a:t> Het Nieuwe Bouwen.</a:t>
            </a:r>
          </a:p>
          <a:p>
            <a:r>
              <a:rPr lang="nl-NL" sz="1400" dirty="0" smtClean="0">
                <a:sym typeface="Wingdings" panose="05000000000000000000" pitchFamily="2" charset="2"/>
              </a:rPr>
              <a:t>Functioneel! </a:t>
            </a:r>
          </a:p>
        </p:txBody>
      </p:sp>
      <p:pic>
        <p:nvPicPr>
          <p:cNvPr id="5" name="Picture 12" descr="C:\Users\John\Pictures\Bespiegeling\H12Opmars\LeCorbusier unite-dhabitation.jpg"/>
          <p:cNvPicPr>
            <a:picLocks noChangeAspect="1" noChangeArrowheads="1"/>
          </p:cNvPicPr>
          <p:nvPr/>
        </p:nvPicPr>
        <p:blipFill>
          <a:blip r:embed="rId2" cstate="print"/>
          <a:srcRect/>
          <a:stretch>
            <a:fillRect/>
          </a:stretch>
        </p:blipFill>
        <p:spPr bwMode="auto">
          <a:xfrm>
            <a:off x="294763" y="2718614"/>
            <a:ext cx="3086100" cy="4111625"/>
          </a:xfrm>
          <a:prstGeom prst="rect">
            <a:avLst/>
          </a:prstGeom>
          <a:noFill/>
          <a:ln w="9525">
            <a:noFill/>
            <a:miter lim="800000"/>
            <a:headEnd/>
            <a:tailEnd/>
          </a:ln>
        </p:spPr>
      </p:pic>
      <p:sp>
        <p:nvSpPr>
          <p:cNvPr id="6" name="Text Box 13"/>
          <p:cNvSpPr txBox="1">
            <a:spLocks noChangeArrowheads="1"/>
          </p:cNvSpPr>
          <p:nvPr/>
        </p:nvSpPr>
        <p:spPr bwMode="auto">
          <a:xfrm>
            <a:off x="5943600" y="6569338"/>
            <a:ext cx="1984375" cy="246063"/>
          </a:xfrm>
          <a:prstGeom prst="rect">
            <a:avLst/>
          </a:prstGeom>
          <a:noFill/>
          <a:ln w="9525">
            <a:noFill/>
            <a:miter lim="800000"/>
            <a:headEnd/>
            <a:tailEnd/>
          </a:ln>
        </p:spPr>
        <p:txBody>
          <a:bodyPr wrap="none">
            <a:spAutoFit/>
          </a:bodyPr>
          <a:lstStyle/>
          <a:p>
            <a:r>
              <a:rPr lang="nl-NL" sz="1000" dirty="0">
                <a:solidFill>
                  <a:schemeClr val="bg1"/>
                </a:solidFill>
              </a:rPr>
              <a:t>Le </a:t>
            </a:r>
            <a:r>
              <a:rPr lang="nl-NL" sz="1000" dirty="0" err="1">
                <a:solidFill>
                  <a:schemeClr val="bg1"/>
                </a:solidFill>
              </a:rPr>
              <a:t>Corbusier</a:t>
            </a:r>
            <a:r>
              <a:rPr lang="nl-NL" sz="1000" dirty="0">
                <a:solidFill>
                  <a:schemeClr val="bg1"/>
                </a:solidFill>
              </a:rPr>
              <a:t>: </a:t>
            </a:r>
            <a:r>
              <a:rPr lang="nl-NL" sz="1000" dirty="0" err="1">
                <a:solidFill>
                  <a:schemeClr val="bg1"/>
                </a:solidFill>
              </a:rPr>
              <a:t>Unite</a:t>
            </a:r>
            <a:r>
              <a:rPr lang="nl-NL" sz="1000" dirty="0">
                <a:solidFill>
                  <a:schemeClr val="bg1"/>
                </a:solidFill>
              </a:rPr>
              <a:t> </a:t>
            </a:r>
            <a:r>
              <a:rPr lang="nl-NL" sz="1000" dirty="0" err="1">
                <a:solidFill>
                  <a:schemeClr val="bg1"/>
                </a:solidFill>
              </a:rPr>
              <a:t>d</a:t>
            </a:r>
            <a:r>
              <a:rPr lang="nl-NL" sz="1000" dirty="0" err="1">
                <a:solidFill>
                  <a:schemeClr val="bg1"/>
                </a:solidFill>
                <a:latin typeface="Times New Roman" pitchFamily="18" charset="0"/>
              </a:rPr>
              <a:t>’</a:t>
            </a:r>
            <a:r>
              <a:rPr lang="nl-NL" sz="1000" dirty="0" err="1">
                <a:solidFill>
                  <a:schemeClr val="bg1"/>
                </a:solidFill>
              </a:rPr>
              <a:t>habitation</a:t>
            </a:r>
            <a:endParaRPr lang="nl-NL" sz="1000" dirty="0">
              <a:solidFill>
                <a:schemeClr val="bg1"/>
              </a:solidFill>
            </a:endParaRPr>
          </a:p>
        </p:txBody>
      </p:sp>
      <p:pic>
        <p:nvPicPr>
          <p:cNvPr id="7" name="Picture 14" descr="C:\Users\John\Pictures\Bespiegeling\H12Opmars\Le Corbusier Unite onderbouw.jpg"/>
          <p:cNvPicPr>
            <a:picLocks noChangeAspect="1" noChangeArrowheads="1"/>
          </p:cNvPicPr>
          <p:nvPr/>
        </p:nvPicPr>
        <p:blipFill>
          <a:blip r:embed="rId3" cstate="print"/>
          <a:srcRect/>
          <a:stretch>
            <a:fillRect/>
          </a:stretch>
        </p:blipFill>
        <p:spPr bwMode="auto">
          <a:xfrm>
            <a:off x="3581400" y="5228923"/>
            <a:ext cx="2057400" cy="1543050"/>
          </a:xfrm>
          <a:prstGeom prst="rect">
            <a:avLst/>
          </a:prstGeom>
          <a:noFill/>
          <a:ln w="9525">
            <a:noFill/>
            <a:miter lim="800000"/>
            <a:headEnd/>
            <a:tailEnd/>
          </a:ln>
        </p:spPr>
      </p:pic>
      <p:pic>
        <p:nvPicPr>
          <p:cNvPr id="9" name="Picture 17" descr="C:\Users\John\Pictures\Bespiegeling\H12Opmars\corbusierUnite.jpg"/>
          <p:cNvPicPr>
            <a:picLocks noChangeAspect="1" noChangeArrowheads="1"/>
          </p:cNvPicPr>
          <p:nvPr/>
        </p:nvPicPr>
        <p:blipFill>
          <a:blip r:embed="rId4" cstate="print"/>
          <a:srcRect/>
          <a:stretch>
            <a:fillRect/>
          </a:stretch>
        </p:blipFill>
        <p:spPr bwMode="auto">
          <a:xfrm>
            <a:off x="3657600" y="2718614"/>
            <a:ext cx="1624013" cy="2438400"/>
          </a:xfrm>
          <a:prstGeom prst="rect">
            <a:avLst/>
          </a:prstGeom>
          <a:noFill/>
          <a:ln w="9525">
            <a:noFill/>
            <a:miter lim="800000"/>
            <a:headEnd/>
            <a:tailEnd/>
          </a:ln>
        </p:spPr>
      </p:pic>
      <p:pic>
        <p:nvPicPr>
          <p:cNvPr id="10" name="Picture 18" descr="C:\Users\John\Pictures\Bespiegeling\H12Opmars\corbusier_appart.jpg"/>
          <p:cNvPicPr>
            <a:picLocks noChangeAspect="1" noChangeArrowheads="1"/>
          </p:cNvPicPr>
          <p:nvPr/>
        </p:nvPicPr>
        <p:blipFill>
          <a:blip r:embed="rId5" cstate="print"/>
          <a:srcRect/>
          <a:stretch>
            <a:fillRect/>
          </a:stretch>
        </p:blipFill>
        <p:spPr bwMode="auto">
          <a:xfrm>
            <a:off x="5821094" y="5217633"/>
            <a:ext cx="2895600" cy="1433513"/>
          </a:xfrm>
          <a:prstGeom prst="rect">
            <a:avLst/>
          </a:prstGeom>
          <a:noFill/>
          <a:ln w="9525">
            <a:noFill/>
            <a:miter lim="800000"/>
            <a:headEnd/>
            <a:tailEnd/>
          </a:ln>
        </p:spPr>
      </p:pic>
      <p:sp>
        <p:nvSpPr>
          <p:cNvPr id="11" name="Tekstvak 10"/>
          <p:cNvSpPr txBox="1"/>
          <p:nvPr/>
        </p:nvSpPr>
        <p:spPr>
          <a:xfrm>
            <a:off x="6682725" y="3789040"/>
            <a:ext cx="2016224" cy="1107996"/>
          </a:xfrm>
          <a:prstGeom prst="rect">
            <a:avLst/>
          </a:prstGeom>
          <a:solidFill>
            <a:schemeClr val="accent6"/>
          </a:solidFill>
        </p:spPr>
        <p:txBody>
          <a:bodyPr wrap="square" rtlCol="0">
            <a:spAutoFit/>
          </a:bodyPr>
          <a:lstStyle/>
          <a:p>
            <a:pPr algn="ctr"/>
            <a:r>
              <a:rPr lang="nl-NL" sz="1600" dirty="0">
                <a:solidFill>
                  <a:schemeClr val="bg1"/>
                </a:solidFill>
                <a:sym typeface="Wingdings" panose="05000000000000000000" pitchFamily="2" charset="2"/>
              </a:rPr>
              <a:t>R</a:t>
            </a:r>
            <a:r>
              <a:rPr lang="nl-NL" sz="1600" dirty="0">
                <a:solidFill>
                  <a:schemeClr val="bg1"/>
                </a:solidFill>
              </a:rPr>
              <a:t>echt op licht en ruimte, op het werk en in de woning. </a:t>
            </a:r>
          </a:p>
          <a:p>
            <a:endParaRPr lang="nl-NL" dirty="0"/>
          </a:p>
        </p:txBody>
      </p:sp>
    </p:spTree>
    <p:extLst>
      <p:ext uri="{BB962C8B-B14F-4D97-AF65-F5344CB8AC3E}">
        <p14:creationId xmlns:p14="http://schemas.microsoft.com/office/powerpoint/2010/main" val="14664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pic>
        <p:nvPicPr>
          <p:cNvPr id="7" name="Picture 3075" descr="C:\Users\John\Pictures\Bespiegeling\H12Opmars\Tatlin_model voor tower_1919.jpg"/>
          <p:cNvPicPr>
            <a:picLocks noChangeAspect="1" noChangeArrowheads="1"/>
          </p:cNvPicPr>
          <p:nvPr/>
        </p:nvPicPr>
        <p:blipFill>
          <a:blip r:embed="rId2" cstate="print"/>
          <a:srcRect/>
          <a:stretch>
            <a:fillRect/>
          </a:stretch>
        </p:blipFill>
        <p:spPr bwMode="auto">
          <a:xfrm>
            <a:off x="4179077" y="899404"/>
            <a:ext cx="4929427" cy="5969430"/>
          </a:xfrm>
          <a:prstGeom prst="rect">
            <a:avLst/>
          </a:prstGeom>
          <a:noFill/>
          <a:ln w="9525">
            <a:noFill/>
            <a:miter lim="800000"/>
            <a:headEnd/>
            <a:tailEnd/>
          </a:ln>
        </p:spPr>
      </p:pic>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Opmars van de vooruitgang H3</a:t>
            </a:r>
            <a:endParaRPr lang="nl-NL" sz="2400" dirty="0" smtClean="0">
              <a:solidFill>
                <a:srgbClr val="FF0066"/>
              </a:solidFill>
              <a:latin typeface="Arial Unicode MS" pitchFamily="34" charset="-128"/>
            </a:endParaRPr>
          </a:p>
        </p:txBody>
      </p:sp>
      <p:sp>
        <p:nvSpPr>
          <p:cNvPr id="8" name="Tekstvak 7">
            <a:hlinkClick r:id="rId3"/>
          </p:cNvPr>
          <p:cNvSpPr txBox="1"/>
          <p:nvPr/>
        </p:nvSpPr>
        <p:spPr>
          <a:xfrm>
            <a:off x="2450885" y="3619613"/>
            <a:ext cx="1728192" cy="369332"/>
          </a:xfrm>
          <a:prstGeom prst="rect">
            <a:avLst/>
          </a:prstGeom>
          <a:noFill/>
        </p:spPr>
        <p:txBody>
          <a:bodyPr wrap="square" rtlCol="0">
            <a:spAutoFit/>
          </a:bodyPr>
          <a:lstStyle/>
          <a:p>
            <a:r>
              <a:rPr lang="nl-NL" dirty="0" smtClean="0"/>
              <a:t>Filmfragmenten </a:t>
            </a:r>
            <a:endParaRPr lang="nl-NL" dirty="0"/>
          </a:p>
        </p:txBody>
      </p:sp>
      <p:sp>
        <p:nvSpPr>
          <p:cNvPr id="9" name="Rechthoek 8"/>
          <p:cNvSpPr/>
          <p:nvPr/>
        </p:nvSpPr>
        <p:spPr>
          <a:xfrm>
            <a:off x="-120696" y="5517232"/>
            <a:ext cx="4320480" cy="1200329"/>
          </a:xfrm>
          <a:prstGeom prst="rect">
            <a:avLst/>
          </a:prstGeom>
        </p:spPr>
        <p:txBody>
          <a:bodyPr wrap="square">
            <a:spAutoFit/>
          </a:bodyPr>
          <a:lstStyle/>
          <a:p>
            <a:pPr algn="r"/>
            <a:r>
              <a:rPr lang="nl-NL" sz="1800" dirty="0">
                <a:latin typeface="+mn-lt"/>
              </a:rPr>
              <a:t>Vladimir </a:t>
            </a:r>
            <a:r>
              <a:rPr lang="nl-NL" sz="1800" dirty="0" err="1">
                <a:latin typeface="+mn-lt"/>
              </a:rPr>
              <a:t>Tatlin</a:t>
            </a:r>
            <a:r>
              <a:rPr lang="nl-NL" sz="1800" dirty="0">
                <a:latin typeface="+mn-lt"/>
              </a:rPr>
              <a:t>, </a:t>
            </a:r>
            <a:endParaRPr lang="nl-NL" sz="1800" dirty="0" smtClean="0">
              <a:latin typeface="+mn-lt"/>
            </a:endParaRPr>
          </a:p>
          <a:p>
            <a:pPr algn="r"/>
            <a:r>
              <a:rPr lang="nl-NL" dirty="0"/>
              <a:t>M</a:t>
            </a:r>
            <a:r>
              <a:rPr lang="nl-NL" sz="1800" dirty="0" smtClean="0">
                <a:latin typeface="+mn-lt"/>
              </a:rPr>
              <a:t>onument </a:t>
            </a:r>
            <a:r>
              <a:rPr lang="nl-NL" sz="1800" dirty="0">
                <a:latin typeface="+mn-lt"/>
              </a:rPr>
              <a:t>voor de derde internationale communistische internationale, </a:t>
            </a:r>
            <a:endParaRPr lang="nl-NL" sz="1800" dirty="0" smtClean="0">
              <a:latin typeface="+mn-lt"/>
            </a:endParaRPr>
          </a:p>
          <a:p>
            <a:pPr algn="r"/>
            <a:r>
              <a:rPr lang="nl-NL" sz="1800" dirty="0" smtClean="0">
                <a:latin typeface="+mn-lt"/>
              </a:rPr>
              <a:t>1919</a:t>
            </a:r>
            <a:endParaRPr lang="nl-NL" sz="1800" dirty="0">
              <a:latin typeface="+mn-lt"/>
            </a:endParaRPr>
          </a:p>
        </p:txBody>
      </p:sp>
    </p:spTree>
    <p:extLst>
      <p:ext uri="{BB962C8B-B14F-4D97-AF65-F5344CB8AC3E}">
        <p14:creationId xmlns:p14="http://schemas.microsoft.com/office/powerpoint/2010/main" val="125857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De nieuwe stad </a:t>
            </a:r>
            <a:endParaRPr lang="nl-NL" sz="2400" dirty="0" smtClean="0">
              <a:solidFill>
                <a:srgbClr val="FF0066"/>
              </a:solidFill>
              <a:latin typeface="Arial Unicode MS" pitchFamily="34" charset="-128"/>
            </a:endParaRPr>
          </a:p>
        </p:txBody>
      </p:sp>
      <p:sp>
        <p:nvSpPr>
          <p:cNvPr id="4" name="AutoShape 2" descr="data:image/jpeg;base64,/9j/4AAQSkZJRgABAQAAAQABAAD/2wCEAAkGBxQTEhQUEhQWFhUXFxwaGBcYGBgbHBgaGhYcGhgdFxwcHCggHBwnHBgXITEiJykrLjEuGh8zODMsNygtLiwBCgoKDg0OGhAQGiwkHyQsLCwsLCwsLCwsLCwsLCwsLCwsLCwsLCwsLCwsLCwsLCwsLCwsLCwsLCwsLCwsLCwsLP/AABEIALgBEwMBIgACEQEDEQH/xAAcAAAABwEBAAAAAAAAAAAAAAAAAgMEBQYHAQj/xABHEAACAQIEAgYGCAMGBQQDAAABAgMAEQQSITEFQQYTIlFhcTJCgZGhsQcUI1JigsHwQ3KyJDOSotHhFRZTY/GDo8LSZHPy/8QAGAEBAQEBAQAAAAAAAAAAAAAAAQIAAwT/xAAgEQEBAQEAAwACAwEAAAAAAAAAARECEiExQVEDE2Ei/9oADAMBAAIRAxEAPwCFxHDVlBZoc2mqsND32Pqt4ikuJ/RQ7YZcTg5M3ZJaKQgEWvfI+x22NvOrXfst7flQi4sBhXizNmu2l7KqkgXNtybtoSR2TpTM/Kff4YZLEymzAqe4i1Fr0+nRnDSYGOPFQrIAubUdoFtewRqDrbSsn4r9GJk6x+GuZBGxDQSWDrqfQf0XGnOx0503lp1GcVI8O4zLDYBsy/dbb2HdfZTTGYR4nMcqMjrurAqR7DSNStc+HcTilYNG7QT94Nr/APxceGh8KtXDulcsDA4hfDr4xcEf9xNx+9qyK1S/DOkEsWhOdO5twPBv0NxR7nxvV+t04bxJZ8RHOXQosZCspuLkm9+71fdTfjXBIZ8U0swvC5XDuy6FWIVkkzd2Z1Tu2rNeF8QjLZ8LIYZeacm/mTZh4i/sq18M6ZdhocUoiEqlSw1ie+zA7o2xv4DWq/suZU/1yXYacV6Fy4dsXBhg2IZFUmy9oK2UkW5kAnbfuqrYPHOscqvcrYLlO4uwuFJBK7HTbTats6B4gI2IkxEqtI4U5/vqqnXuvtpTjjfQrC4vDZpl6uTJ1jSpYNmIZiXGzWJbfv3FGnGOcLGaKZkuzCLIBbtdo93OwvsTpTOHs4aU/edE913PyFTHFuiuJweHR3QvGWR5HS5yBkGUNzUgsfC9tdaicfiTkVJCW7TENpciygE/e07zfxrMJho7YaZ+ZZEFxfvZt/AVMcE6VYvALG6MWRy14ibiy5dRfzOnhpamMsR+qxhRmBdnYi+nqrcbgaNrXOPdkxJ92Ie9iT8stZm29EfpCwuNAXN1cvNG09xP786uFeY8etmgRdxGh5ghnubgjUGxG1Wfo79JGIwchhnvPCrlVbdgAbDYeHIeygtzbam6tbnUZwbpLBi0zQuCeaki476fCuvM9OPV9nRk0pBpa4XpM1XPIvQ1EahXL1adFoUYiuWpDlcIoXoyLelieWuWpd4+6iKtaVsJClQotrRgNa6y3otMhoa5SjLXFFWkS1do9qFYYzR/QfyPyqL6P4ZpcQsJIIMpzWNxa5b4K3zp8Zfs3B0azad+nI86YcL6Sph2kxEhDyoSoZbE+nkCzANYXDABgbgLqvf4pZ+Xry/hqfGccsaMxtZAco+8+UkAeQF/d3VU/o6d1xEqOLZ4w6+Ivof6qjeK8ZOKQSR2MZPVRxhkZmf0pZLqxBBYBBbubvpXo7xVjjICV7Sx9SQBYkrmsGB2a7WPlXTf+nPP+cXHpHwzA4sjD4pEdyOzcWYfyONQfC9ZR0t+hqeK74F+vT/ptYSDyPov8D51dOlcjRSxuD2hMzE95CQ7eF71cl43GZo4V1MiZgQQbaXAYcrjWm+/omz48lYnDvGxSRWR13VgVYeYOopOvWXSXojhcemXExBjayyDSRP5W39huPCsU6ZfRFisLd8MwxMV9ALCUeGT1/y6nuqLzi+etZxUrw/j0kYytaSP7r6+47iot1IJBBBBsQdCCNwRyNcqVr3wDi2XXBy5Sd8PL6J/l7vZV84b076yN8NMTC0iFLSar2hlPVv5bA+6sIBqfwHSPTJiFDp3gC/tGx9lj51Ofo633pXxRZcG6R3DTSqgXmoAGU+WZANPvCoDpp9H6S4qBImWFZFZVNtFaNTcZfxG2oI3Ohqm8E4vJEoOFlEsV/7pySF59lvSQ+BHsq0x9KUxWUSMyTxK3VLIQrI5ZGDo1rPrGB32Y1pWxUeM8DxOFxESsrAKiKJFvlIu1+0ORIfQ2uBtUdj5xLMQdHuq3GxIAXUctRyv5CtvfFLNh8jCxklhiyNa5VQrNcdxIkqqcV+j6E9bjYGMeTEP9kdVYRyZOydwS6sdbjXlValTniJxquRdMwsw1UiNdbEaX7J0pjwXtThm5B3PsUt86V4fw2eEu0rCJbNmuwOfQj0VJzanf40twvERJ1rRaELYNJ6JLaW8Bvv4a1mNuGpOiPNGxRly5WOgbXUN97QeY5VfeiP0nkqFxqFbHL1g9G/n/r37mqPjXk6i0t8zS3se5U5crdvlpXcREFhhXYsXa/O/ZUfI1pc+CyX69BYXFJKoaNgw7x+vdS1q894XiWJweIthn0GQGM+jfKua3cM19NvCtS6M/SDDMRHOOql219FiN7H9+Nq6TtzvH6XK1AiuqwIuNQdiKBNWgQ1yukVw1QFIrgo1CkOq1ENHrhFBEJrl6PloBKrQKWohpQiuWrRhb0KOUoVtZksyXiYlidzy7/KmWLwEcqu0ZW8jDMWCshte4YMpsdfLvGgp3a0T6k3/ANarrZo3LxHK1ySp9Fttx+968lmvTLhq2ObAuDFBfLJmfX1gWGaPKWCbLqC6mw0tcVa4+lkeKlw2JyZJUkCyWFi4tmBcd4sANwbmx5BLhnEEnBVsyPlZCt9QPW6u+hU9x0PMc6rvGeiZEfWJJ1fV5stzq4ubBSD9m5UA5SbG5sTtWnprlaB0tlWQgSnq1+2a5OoGYhSbc7x7C/xtXOhDK0+HcFizqxYN6tksqgchb4k1U+DdN06/CpjwAI7h5SOediOsXcWbnbvq58AjCcUdUsUJZ0YG4ZZELgg912Yflrp9uovqZ/jRQ1VT6QHvF4DQfz3VgfMAH/FVoLWBJ2GtVXp0AcMuouJAxF+9WH6j3U9T0jj6aYXozg+K4VGxUWadboZlOWS67XYeloQe1cVmnS/6H8VhryYU/WYhrYC0qjxXZ/y6+FaN9GvELNNE2nrAHvFh8VZDU70T4hJJNikdiyxyHJfcAu2nloNOVTkXtleVXUgkEEEGxB0II3BHI0WvWPSzoLg+IA9fEBJbSZOzIO7X1h4MCKxLpf8ARFjMJmeD+1QjmgtIo/FHz81v5Cpxc6igYedkYMjFWHMG3/keFWHCdI1cBMUgI+8B8xy8191VojcHcbju86FTYrWpcK45NEFaJxiYgbqGPbUj/pycyO46+VWbh/HVxIWNJnFmuYX7LLdizkr651JBudedYdg8Y8TZo2Knn3HwIOh9tWPC9IIpbDELkYbSKSLHvBHaQ+8eVGWH1WyfSc0LYKKGAIOsnRRYWPeb8wdt9aqfS7oR1MnU4Ql+tIZVYi/YV+wG0BJFyL2PZO9M8JxyVQhlAxUakMjjL1q21DA+i9v/ADVww/GY8dFIUcGQFGRrWaN49UzIdQLkg+Zq+bKjqWMtZXjEcMikHM10YEFbsF0vqvonw8DUpioxI8UaMMyqoKNoe2c5KnZtG2302q+8Tw0U2BlxM0Q63OXW/pIxZVAvvYW22qqdIuhk0MkU4IkSRo+yB2lNh2cvraLuPcKbymdGMZV8WHG3WsT+Qk/ICo0RBopWbvSx7mLZrjx7JrvCMWcz9YCSqG52YFiE37+1zv7KUdFEBCsW+0BOhBUKrDtDzbkSKlaX6MdLsVg0BL9bEWICPv2QCbNtfUb28+Vat0c6W4fGDsMFkGjRtoQe7WsWaMFMOneHY+1rf/CkZMNmxjlCUId+0psbLf36KN6Z1Ym8yvR1qKRWRdHfpJlgUDFAyRXy9YB2lNrgN7Bvt/LWocI4zDiUDwuGB9/urrz1rl1zYeZa4RSmauVSRK7XbUU0h2gTRa5mrYddoNRb0L04NHoUW9CjDrHVlvCx8QP81RbSByQdCL0rBjjk6trtdhlYbbg2I5ee3lRXhBY23N/nXCTXW3DWTD3tcG9zZhuNRbbyFPMJxkqDHidUYZetHMG+kgHLTf8A80mHZbA6g/8A2oNACDl1Hd7DWplOOKdGEmiugzsidg5lzHW5scv2gI9UkEX0J2qX6C4BMLicPIkxkWZWurlQFJjLARlSTYEka2FzyN6gcJiXh/u+0ml4zy9Edk8uZqwcKxSStFLE2Vo2DZSDppYB1G2nrgE/zbUH61TEKr2QbH0hsQBuD56D21B9NbfUWGlwyj3MB/v7RSWE4zmku32YEZOZiAAFK3II7DKSW7h2R6J0qO6W8aw7wtGk0bO2V7KwbMFOUkW89Ryy27qq30mT2i7thcRhJlF+ugU5drsq9W1zt6LRe41OdBrpLjBIblWszfeKs4Le21/bUf0riLYHBlB/cqkjnmEYdVYeZfN5RGl+gEpkkxBbdirN/iYn42Htrflr8H/5pkw+LkWQl4yRmW9yhsL5PDwq64bFrIgeNgytqCP3v4VQJ+EpicfiImYocrFGB1DAjlswte47u7cc6NtPhcauGcgB73G6uAD24/aADzGx5GtPos2Jvpb0CwePu00eWXlNHZX/ADcn/MDWLdLfopxmEu8Q+swj1ox21H449/at/ZXpGgKq8xE7seMa7XqLpX9HODx92ePq5j/GisrfnFrP7RfuIrFOlv0XY3BXZV+sQj+JEDcD8cerL5jMPGudjtOpVSwHEZITeNrd43U+Y/XfxqyYHjsUjBnvBMNpFJH+bu8G08aqANdBqbNXrWo+kMgTJilMsZseti0bwMiDRvMe6ruOKJijhHjZWjjlzsynQWjZVBG6nMw0O1efuGcXlg9Buz9w6r7OYPiLVZOF8bjd8yO2Hm7wRZvA+qw8GA9tM665F5nTUeK8CixuKnU9nsAF0tckCN1J5HVj7qz3jPDpEVHAJGrll7iQitpqL2+NWThHS5oWP1lAtxbro1JU/wD7E9JfZ8KmJJ40gwskX2vUle0pBVoxH2jcG1yVBAPM86veenPOuVIweKXro1kXVETtLvqFJDLsRdzqLW8abYFe1LIdfs5CGGouwt7D2tjrV04pwGOTFQpGFR3w6l2GoJLdkkXtunKqa+ClwokJI9QBlIYFSx9IcgcuzDnRebFTqUlKP7Og+9I59yoB8zTrAtJBLEMMxjcorHLsSVzdpeelu4+NExSgpF1lorAnKAbnM2+Uns7c9KfYh2WVwFyqIWGb72WHL6XgbCw+dSVv6K/Sgkn2eMQxOLDPupJ0Gu3y9taJDMrqGQhgdiK8/wCDjXqWv6zqt/Y591wKecL4xisFMqYdrqQmaJ75blATlPq77bDlVzuz6i8S/G7mik1VejnTqDEWRz1UtvRbY+KnYjyNWoNXaWX442WfRTXDSlAinQStQFKEUUinWcvQoV2lmUiMERiw9JfmKcY7gOuaLT8HL8vd8vKkpEdQhyk5SCbWO3dU3hcYrgWPsOhHmDXlj02KhLHyYEEHYjUdqmMMJUix0v8AobVoOKwKSrZhqNjzHkarHEODvEb+kl/SHLf0h7d/lVajM+GEkYuFOhte/fqKQEBVg4JVgNGHsGvf5GnmMjzMCD6o+BFJLIQNRcWGnu299Tit9pDCcXDjqprKzXyk+ixIsSp9V9beN+e1M+LdHoGdJCCgR1sFGVQGbtZgNj2b3BCnM17WApF4Qw07SnlTjCY5owFcF4xz3dNu/ca7Hl7qmxUpXol0wZIpsLxRGWJ0EQnIsVRlKorAbqMxOYX1a+t9LH9GljnkbK2iKxFivaJBI/MBr3XqAxnCocTEVVQY5CCer7LZlXLGNb3A5o3cLW1Bjuj/ABVuEYgwujzYWVQrG/bVhmuUGhOXUFWCm48BfS/trP0snHonOMxBiVjkObs7qoA7QG9hcbd96l+A8aE7xCUZpTIhVwBYoqMPYe05vzzHyqFwfSRPrEmIw7iQSqRnsQVL2N8p1urD0Tba2lTeB4LDGMLiIJSe2sb3AGZiMhZVUDI/rFQLG/eSTUT1/qTxEjDiOHIYgSRtmFzYqA2XT2A+01aKrPEyP+JYS1x2H5Eeq3fVoqo5dfgeJq4xpnBxGNpXhB+0QAkEEaHmp5i+htzp3WbbmKV0u+jXBY67lOpmP8WIAEn8a+i/nv41inS36NcbgbsU66EfxYgTYfjX0k89R416fopFbJTO7HjEGu3r0r0u+i/BY27qv1eY/wASIABj+NPRbzFj41ivSz6PcbgLs8fWQj+NFdlA/GPSTTvFvE1N5sdZ3KiOG8blh0BzJ9xuQ/Cd18tvCrJwjjClr4aQwSHdD6L+a+i3mLN4CqODRqixethwPSGPODiVMEgGTrFY9UygnQNvHqSeVr71K42MjChVIByxKuQABiZO0x3zE2BueZHdWQcO4/JH2W+0Tube3gf0Nx5VZuA8aym+Eky39KCQXU+S3uPNSfGmdWC8yrL0w6OJ9aXJ9nGdLm5HWZnYL3jNlNt9TVbmWaEzGRWVJMxF75HvJl05HflrVswvSmOVWimXqZXKkdYbqXUjKY5PPkdasaQK0GFgmUNlzdYrWIOSJ9e4gmxv499dJ49fHK+XH1mbWMKqGCkuSAxsDZRs23rc7U+kt9ZDD1AwbzjjOvkQBTjEdEJJ4c8LAGKNGKt6xaPO9jytYWBHtqIwsjrLKJFOUq2UNcXDNkGVuQ7VtNKm8rnUpviMOGw6336wkEGxGVBsRse1Vh4D0wxOCPVuWniVFYg+koKgmxHIX2+ZqEnAMaKmbRnurWzXIQWFvS23Hupxin7eJP3UC/5kSif41/1sPR3pThsYgaGQE81J1HhU3evPEOGsIXjJjkd27S6HdQL9/PQ1b+jX0jyxkx4xC6r/ABk10vYZhuPj511n8n7c+v4/01i9FprwvicWIQPC6upF7g08tXRyctQo1q5W1nm6biE8UkvUyuFRyMhOYAA20vfSpiHpPKiRmcRtnBI0YaA23ANVbEzkSyMObt8WPfUr0jFo8Lp2eq+ZvXlx69WrD9LYgAWzxgmwIIdSRvtfv7hU3gekKSehJG/hfKf37KzXGxj6thvEyN8VFDhuFHU4h7AlQtrgGxLW51vbemjY3BRvdlUo3ldT/h287VEmOxytuF/dqq3DuIThJWVyhjTMMpNicwFirEi2vICnfCul+JdxGyRyX+92eV9Tr8qZ1U3mVKrGQVIO9v0H+tLuovY6Na4PfqKSg41BJvGwtzjYOB+Udr/LS2eGYgxToSB6J0PL/TureUbxsJQoyMWjOVja4PosNdx+tSMckWIDI62dlCtG3rBblbbZgCTZgQy+qRzKcLIo1XMPDXv2+FNcRhgbeB0PrKbbjxrFXOKcFkwrtJg75VbtRkljlIXmVHWIDcZrBlFrjWrT0H4umIxKRhirCTtIe9CcrDvsR7NRQg4iRZZ9VvpKL6G2hYDUEa2YajTzpn0g6OiyTYRlimDqwkXKgJvYN2SAND6QBB5qBckb8NM4lJfiODP4HuO7RtPeCPZVmlawJ9w7zyHvrCj02maZFxY6qWIhRKAVzE6gnlr2tR2TfTetJ4J0pM3VxyZVfMLta4cW0sBs1yD3dn2VUrn1xTrBx24m4/8Axhr39tbmrLVdgBHFHub/ANmH9YqW4w5ETBSQW7NwbEA7kHkbXse+1MTTyuEVUOiPSzrLRTkZ9Ar8n8G7m+fnvcKZU9TBCK4RR7Vy1OhQelv0VYPF3eMfVpjrnjAysfxx7HXmLHxrGOlfQDG4C7Sx54h/GjuyW/FzT2i3ia9S2rhFFkque7HjMGjA16L6WfRNg8Xd4R9WmOuaMdhj+KPb2rY+dYx0r6B43AXM0eaLlNHdk/NzT8wHtqLMdue5TPB8eYDLMOtTnf0vf63t18RVp4Lx50W2HkEsYGsEpPZHPK3pJ8VrPQaOjkEEEgjYjQjyNTi9bl0f6TQvHLCv2csgI6qQ2b0MoyHZxYctanYeGxTx4aCVQ4ELZ15gjJ3ajtHfwrB8Pxu4yzqJF7/WHjyufcfGrdwLpLNFZopPrEa+o7WkUaei+/LZt++q57s+o6/jl+H/AB3gB6xmQgIj2KsdWXr+rzDTU+jfzqJxU7gSrMpBvY5hZx9oCAb7jwPvFWpOMQYxY1S4ljkzMj9mSxYMwKnRtdiDapXE8KTGfWpZlIQFmVdA4KQoBmYE6c8o5jc1Uy/E23n6o2EjJbDZbMFN2tuAZCbsu9rDfamWGTNFKdN0Fzy1J/SpGTgzK2HcZmzJ2FCkFig7QB57jbvtbQ1HfWA0ZDgrd7dkWylQd1O/peBoUUwZmgnDYWVozlBYbqxEVyctxYm2utaF0b+kxGKR40dU7aLJ6j8vYb8vhVCvZ5G5BGAP/p5R5HXak5YRJ9XDAFX3BGmsrA0y2fBZL9ego5lYBlYEHYg70K85BnXRJHVRsA7WAvy10oVXn/iP65+0/wAY4XEyFhEA1ieyLG/s3prxfBEhL3CiFVIt3Am4PfrUvjmzQlhsY2t7Rb3094jgbRM6MysEva+hsvMHSua1M4pw52iwwWzWRjvqbuTp7qQwKFcFir6HPGvtD61ZeIYd1yFkB7NidR36aae8U34Kq9TJowzub3sfHuFYoHhp/s+JPPKg7t5F/wBKX6IR3nUnlc/5TU9h8InVSKLENY6i3rk/vyppwPBlJnspA7Vufq2095rFAdGUBxMfgGPuQ0x4bh80kanUF1BHfcirPwDhLK5bNssgtqNlIHxqH4NgWXFRBl0EqgkbXBBt3Vge4XHSLiTChKjrSgKsRYZ8t8pJX4UtF0ynVsjokozZRmFidban/amuAQniC3O+IJ2/7hpSPACN0aX0nk0Ua7tuf3p4mjIrasUfGICxV4mRgderYNr/AC7/AApzw3ExZv7PiUIO8T6a945q37tVaB6ziJB2ExAFrDsyfvWotMOskq9/WAHuZS/7FGVti+cd4GuIUhgT2bLrcLrfskNoLm5Fsp7gSWqB4HxCTh+JjbEhmwxl0O7KrXB00NwSLpvY6X0png8TIuKaJGyL1jqChIsFJt2b5Tt3UrwvpbiXZY5FjlzffW3K5uRf5VvbemoR9IYRjlnEgkieAIHQhh6W5t4qbjcXq04nELJmydoAJYjY52B0Ox2FYrgeMYM3YQ9V6zNFa2trll0Pdrlq09GukUS3WOdZENvsy2UjtA7eNu4UzpN4/Q2Gw8U+GTq7LiIkYtcemihnF+/1VB3F+4WOo1kAwLKhIuCq6gEtnN2uUIGhy2FjYHlrvrODxccijI6toL2INvMcqqVHcK2oWo1qFqXPBbVy1GoU6BbV0rcWOxrtdvWMZ10t+iPB4rM8H9llOt0F42P4o9h5rb21jHSroNjMASZ4rx8po7tH7Ta6fmA9teqqK6gggi4O4PPzoxU7seNAaVhlKkMpII2INjW/dLfogwuIzSYU/VpTrYC8THxT1fy2HgaxzpJ0MxuBJOIhOQH+9TtRn8w9H8wBqbHWdymy8WzZeuTNbZl7LA8iCNj5Wq2cM6VyhSrMcTDaxscsyj8XJx5++s+BpSN7EEaEc6lbceF8ahxMAWFx1kSjq83pI6vmBkU6i+19tTSqdHocdHF1gyMwuzJoysVlZwb72YoDf7tY3FxEMQXujjaVCQw93+/lVt4F03nw7Xk+1X/qoBmGljnTZtNyNaudftzvH6K8T4ZLh2nK3YK1swH3ijAEd1iQeVNsHigzxXstrMLDTRmOw2/e1WjCcVjxAkaNlcSMzHLyuqgAg6g6HepPi/RuGVppU7EgnWJGX0e2EXVdj6ZbS1Ob8G59Z6MJJyW47xYg+RG9CnXF+BSRTPGRqp5A2Ol7jwN70K2NsSmLiZNBYrIRoNApzC5HgbVL4viBeN0MRGhW4IbTa5A1HuqOihwzkGHEq1iDlzA7crE3FOJeD4gXsVYcrb++o1fisLGModRsdL/oap3CIs0K37OcntcrkC1/OpjF4+VUZXizrbca201331vTbBDD9Wqygqdcps2gtbl5bGkYU4ZhiiAsLAqtu4+VQ3DlsznX1/6wKsfAsd1iZM6HL2RexBFttCDcaXvULBh27QjAZiCQBt2pL691hWYXA41gO0xYnPYXuTa+l/LSm/C8OrSdYwswcmwJsDpc68+XsqRwWA6ogspDENuN9xoRcb0lgwgc2YXuxtfY3uf34VmJcJWPrs1nVr3KsB6zltwe8n3UTheAhkZjMT1yuSjBxZwraLl5Wta2ld4NGc999ifazGlOH4UFFY7rKSD/AOprWbTluj6xzJiBISXluyG2hZ8xsRy9lV3hvAJ1eCfJ9mzI2YEaAkb2Nx7qnMJiiYogrHRluP8Afexqe4ViFbCoM2uRAVsBvbYW215UMpCYYpjrkMAzyEAjbR/h3Uw6MA/WYr25/wBBrROM8NVR1unZNtB985e/8VV7hmEjBw7IBmFwx1F+wb+e96xVfgyDJPcH+4P9aUpwrDL1c7i1xHobA+unf51YP+XwrOqXCvEwudQDnQi1tdgfdTTCcKYLiIQQzGPTXQ9pG525CsyNjx0yQ9YjlWEuXQ2BGS/o+jv4VK4TpXOkaPNlcFmAuuoygbsD48hUTPAyYfIykMMQQee0evhbyrmKBGFi2v1snh6sdbIdq74T6RzGQHaVLgMNesUhhcWzAkaeAq18P+kBWIDGNieWsbe5r3+FZFj8FmyO+iCKIFhzOQaL3mnc0YbFyJ6ttV5f3Y3Htrexkv2Nyw3SaFt8yeYuPet/japXD4hJBdHVv5WB+VeauGGRS7RyOFWMsFznQgjTW45mpKPpTiERXIDgsVs3pDKFNwyj8Xdyot6Hhw37G4tYimfQMbX5A20v4b605rE06cs6os3WC4DAZg+9xse136CrPwL6RIsqx5o3y6ekUceYa/lyp56v5HX8f6aJQqFwvSrDt6RZP5hce9bj31K4bGxvrGyv/Kyn5Gr1y8aVy0GhuCCAQdCDsfOg0p7v37q7G2YXFbT4s66V/Q9hMTd8Ofqsv4BeJj4x+r+UjyNYz0o6F4zAE/WIvs+UyXaM/mt2fJgDXq7q6SlhBBBAIIsQRcEeIo9Ve9c/h43BpWGYrqpt++db70o+h3C4m74U/VZO5ReInxT1fykDwNY50o6HYzh5/tMRCcpU7UZ/Nbs+TAHwosXLsR0GKswdGMcg9dTa/n3jzvVr4N09lhyrOLoHV8yDskqQQWXcbDVapINHRjWlw2a2yTprBKesW1mA2ZTsLHcjmK7WINCp9WhVedc/64sC9J8NJpLF7Sit8VIPwp/hOLYf+FO0fgsrqP8AC9lqm4zgmIjNniYHws39N6YSRkbgjzFq5+LrrXMJxTEKPs8QHH/cjDf5o7U6g47Ls8EUut+w9j7FYfrWMI5U3UkHvBtT6HjmIXaVj/NZv6r0Yda3iuL4eQATQzxgfhvb/Bej8NkwtysGJCkjS7BWBv8Ai19lqzLDdL5l9JUYeGZf6Tb4U+i6XRN/eRH/ACuPiAfjW9t6arBgWUh86uxuLkZhb30yTh7qoug1zaBubXNrEaXv31RMLxrBn0WMR/CZIv6bj41OYTi7m3VYxmA2VurkF/G3brbR4xI4BAjtcFbW5Gw3OvKj8KTsC0vMXXsncg6cxRf+YsQBZ0gk9rRE+xs1B+PwCwkwske3aUK45XtlN/hT5DwJJCQUNhso0O9rW5d1PMBMMkYyMLBbNbTS3MHT20ikmBYgx4kKx9WQkX1+69qfwcLkQDJIjx/G+nPa16fKDxpbH40mLISGuVsdL6MDrbfam0eDRFwkubslbOBrqI9W02NriuY+CUkZ4tua67DamuFQKYjkZNDe4Nj2DrY6XvWaRKYvCZcTFY5lMUhHfa8fdv5ioxZsssrfhAAABJPZ09tHgx7rIOrdG6uNhHpm9Jl7LWIsNPn4CnuFw7nESdYBnZM1lAsNraEju7z7aGkMMPCskcpdQDmc210YA3I138qaTwxtEySE6y3DlfRPZB1HfcDup602VZwezaR8xPK5Og7zp7N6bzN9iyjbrFA35Mm/zqVJbCdH8LijDHJI6ARuvZdQqMrRhbZhqbFgb+FRk3BSJ+uDAq4iWx0IaRH0HKw6vX+YaVyTFvDKHj3KEN3WzjW2vO3LlSzcXHWAdW3Z6semQCEDKbDlfOp/J40e9PpFQdGp8PEZZVAhlhOVlYHUi47N73tc7VC4hCIFF9pWGv8AInd5VbMX0laTCpGYlyoL6sTqoA000BzXt4UnwrivVKXRUBbOpUgOOTXIOg1UewVUtz2myKzKNcKSL9hdfKV6QwmAZ5piRkRetAJ3PZexF/EXq/8AGOGwtA0zQDODHlZW6tUzxBzZVOX0iSOzzqIOCUMZBcl3ca62AXTL3A5qL0Zypj42aOHPHIVIkK6aC2QEXA0ve9SOD6VTK0CsczSorBiBuxI3BBGo8abY3g05ieMRNm6wOAAQShjbteOgqLihYvw+TK2S0a5spy5hiH0vte1tKYV34N9KcpBBMgAHazFXABNhq+u5G1W/g/0ooG+0ytcbA5D5gNodrVh+DiULiUFiRAbnuIlTQf60TEkdThwRrlax7iJW09oPypD1LgenODktdzGT98ae9bj41PYXFxyC8bo471YN8q8i4nESRy4oI5XJcrbS32yjluMrc6dYPpDOgibNdnYjNsQQwG6276Q9bAUWWNWBDAEEWIIuCO4jnXm/hP0sYyO4LuQnpB8sg3tu3a3I2NW/hf02A2E0SHxRih9ive/vpFTHSz6HcLiLvhD9Vl+6BeJvNPU/KQPA1jnSXoli8A1sTEQt7CVe1G3k3I+DWPhW98M+k7h8tg0jRE8pFIH+Jbr8atGHxcGIQ5HjmQixAKuCDyI1FBjyFQr0nivop4W7ljhytzeySyIo/lVWAA8BQrMyji57Z9nypuovoQDcc6PjARIwLXsw1IH3R3URH7Q/ffVINpOEQMO1EuvMC3PvFIL0Pge1i63I2N/mDUmx7I86e4Je0OWo+VYaqGO6ElWISW/dmW3LvB/SoybopiBsFb+Vh+tq0LF3znnr+gokDbedbD5VmOI4TMnpROPHKSPeNKZVsce3v+dcx+AjYjMinRd1BG3jRh8mT4fiMqehI48Axt7tqeRdI8QpBzgnb0V1Gm9hrtV3xHRrDNvDbfVCR8AaanoFC/oSSLfvysPkPnRh8kEnTBzbrYo3+HOnWB49hc2sbQ8yUZgP8mvttXcR0AlH93KjfzAr8r0wxnQnGR3+yzgX1RlO3cL3+FTZPyqWrjhePXsIsc3grMje/rAG91S68cxI1YQygWIJVo7/AJu0PhWQ4nhk0YvJFIo72RgPeRakYMU6eg7L/KxHyreJ8mzycXikP2uFkBIszRsr6eYIbfwoYXG4ME9ViWhLafaZky6g2BYD9aynDdI8Qnr5v5lVviRf41IwdM3/AIkSN5Ej+rMPhRlOxrsOHJQhJEcNc7Bgd+ea99b311qMxHD3ykGO9pAdNdLrt4aGs/h6R4Ym7RtGx9ZQLj8yFT8KmcF0mUf3eNdfB2zX8+uHyNHtvSbkjAZd1sDcEE6Z9Rr+9qRlT7Y639H5rS2H6QzkX+wmHiGU/wCJSy/CuLxaI2MmFcNzeJlfx11Dd3KnR4maraN1t6IfUH8I/wDrelMHItgCNM5Gt9ypsRrTgzYSxtM0d7i0qsoFxbdgB8aWg4aSF6t4pAGDAqQdh7fCnYPGrt0EdHjlhlIZiiOoOl0CWX3LlB/Xeo7Fkv8A8KYxhY+tiQXHakJjGckfcvoAd7E91MPqrSC3VxAq6knMqluzbKCxXsHUsL3N9Od3vSHi0bJw1VZ0KTJe69lcgCsVYizZSRpfYjSuV+qWKbCJHxSPIqxgxEnKABe0mu1vVrOeDtI3Uq2X6jLjZgj3vH15eTq2lXS6srKVINswBtoKsuIcY3HxxGZcRFYIzJ9mJMqSuUYqWzoQxDEAA+j31GjBs+CxWDOHfqnx8pLxlMsajFDTLcPpYWyqR5VO4Utx/gkU+N+1w4frMPhwyobEqTii4zXXU2Q7/wAMa1kHE+BJ9RiZSxkRsptcqczkMdRfQj51ovR3peVxixY8iN41RRI/YDRq0jI5vyySC520qocWA/4a9rECc2I2sMW4FvfV8bPSag8fgS82IAFiYjqdAxGR9PYD7aQTo9izHEFgd2VmkKoM5yHq7Gy35hhbfSrtNgFkhl07RVLHzRR+h95qT6BcUSWRXaVoepwb9Y5C9nJKreupGUo4OnPnXWXU30yV17WJHg3wmU0lDq8FxvlH/uMKvA4UJIsS1gbRP1RYFWVDPiiwZfvltbHbsjvp5x7o5hopZmeBoV6lXw7LJdUnyNIsZtfsSZWIuBYgi4uLODWbISqXViCGtofD/Y08THSxuSjG6gEMOy2ttitvvVa4OgwxcrxYOWylOsQzbuUsJLBVuqFpLKbG+U1X8dwSZGjGXM062jCXJZkIQi1tyy6eYrNqWwnTfiWQZcTNbleUnY+IvQqMwWEmVADDKDr/AA25knu8aFbaVxmjLSyW1sR/SKaxpqTblpUhGO3M2vpW0P7FcgkPVJmAFyOydDv33saUU3kQ2H7507wLdoX01/Q0o8SksDddNPfReHHtqP36JrAXE+kT4/oKLENBSmIXVj4n9KKAdP331mHiXsmx7/nTnFmxF+4f00hGwseW/wA6cY09r2D5CsRINR7/ANaXhjB/1Gh2pvGunsP606wwIt+v8tZicZI8be+n5xoy5uYO2x1AHuqPU661H4xXLg30G3ja9qjuavi4sGCxN2OW66DbmeVxsdDS02Cgl/v8NE/4sik/K49hqnB5cwCl7a3tyNtLkc96Vfr3y5s+ikX1G9v9K55Z8q9TWJ6AcOlBKxlPGN2007muB7qp/EPotmWRupkRornKWJD25AgCxPjcezapIyyo5ZXZW238RpY7jep3C9JSNJl0v6S+/Uf6e6r9j0yvH9Fp4myso8NbX37/AOX4imOI4VMhs0bezX5XrbZpYp09V19/d7jVd4jw6zZlPsPlyPtpnTWMqDMpuLqfaDUmOKYmMKTI9iLjNZgf8V6uc6qyWbWxNxbvaoDi/DkUsLEgSMFuToMtxz8BSDeDpbMPSVGHtHyNvhTmLpJCTd4SG+8tifeMpqN/4cjWADLohve4OcLytpa550knCSULBhoAbEd7WoyNq14PpIg/u8VKh7mJI/8AcVgPfUtBx6Y2yvDKNx2e0COd0YgH2VRsL0YxMiF40DgMVNmW9x4EjvprieDYiP04JFtzyG3vAtR4w+TRcbxRZUVJoGsosOpkByi9+z6JGutNVeCwUYieOzZvtM2vaubkjKTfmb1n8XEZV2kbyJJHuNPIuPzDcq3mLf0kVsbYtuE4ewmWeKWKXIGyjMdSc2VTvpdu+kuIwSnCSI0WVjIXsjX0M2exAGoF9LX9lV0caU+nEL94tf5A/GncPGU9WWVD4liB7DmFPtvS48OxCKls0i3RPTVmUWuNWtpoBz3vUfwLEH7KdkWaLDiLrlQFTIipmbMuc5+rKo17AEqNLA1FxcXkPoyo/mAD/lI+VKR8ZKAB4I3UbKyxutv5XUd9afRZ6W2TFhpsRlRjHIZCrjKylWxKm/ZYn+PbbdhS/GMdHiV+rGaJEmwWGaVmdLq0SSSLGgb+KxaM+CgnmKoeE4wI2ZleRLrZVuQiHOjggEEEXjXS+th3VZuh3SiDDKEVxlMarJ1kIlDsGY+kkgYDtWF1awAHKr1yvK2dG+JCfE4FJUVZY4Jo3jsLFGWGSGRR91kT2EMOVU/jWHEU/CnUZT9ZZWI71mhPPQGzmlcdxeG2AmVIzJAAkhhndJWhERLA9lCrCxIszAk21zUx6V8SidITE79nEvLH1iknIYoypLbMcyWIvfn40tJ7aNgOC51JzHSSRdl9SVk7vw0KQj44seZRPhpAXd86yBVPWOZDYdq2rW3O1ClCjCdgzgHQyNf30tHibqoYaAD20KFS6lsMUGcjs3AsPf7K7hwVdbWOnl6nfQoVgVLHK1xa77WvzHMUZ1F202HLbnQoViDLlNt73o2Mj7Wmmg28qFCguRqR47/M06hk79P/AOaFCgkkG9JYT7R10sBdj7FuPjQoVPXw8/Rg2QOTue0beOo+BpVOJANl31I9g2oUKmTV24r5ckXPO/8AVQckIxPL/ehQq0EMPIQLqSD3jzFPPr7Wswv4jQ8uVChWZH4whv3rTLGxM55nUHbvj1NcoVgbYXDyadg7Dl907bd1qWhwUuUgqRsBy9Yn5WoUK2stfQxGWJ1b/qkjyKr/AKVY1ahQoIk+Cik0kjR/5lB+YpmehWAmNmiWMnZlZkF/EA29tq5QrFC8Q+jPDjRZ3jPc2Vh+l/fUTifownAvFNE/gwZD8iPjQoUbcOTUNi+hGOS98OWHejK1/IA3+FRcuDni9OOZBzzK6j4i1ChTz1txrCS4p/vE+etAy33UezShQq0jAnkzD2/+aN10lrXuP9dOVChWB/J0nxbG7SMx7zYk2FhclbnShQoVhkf/2Q=="/>
          <p:cNvSpPr>
            <a:spLocks noChangeAspect="1" noChangeArrowheads="1"/>
          </p:cNvSpPr>
          <p:nvPr/>
        </p:nvSpPr>
        <p:spPr bwMode="auto">
          <a:xfrm>
            <a:off x="155575" y="-2849563"/>
            <a:ext cx="8877300" cy="594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descr="http://sobreholanda.com/wp-content/uploads/Fabrica-Van-N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502" y="1862426"/>
            <a:ext cx="3797942" cy="2848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6/60/Rotterdam_van_nelle_fabri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62426"/>
            <a:ext cx="4446147" cy="284845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23528" y="4941168"/>
            <a:ext cx="8506916" cy="1200329"/>
          </a:xfrm>
          <a:prstGeom prst="rect">
            <a:avLst/>
          </a:prstGeom>
          <a:noFill/>
        </p:spPr>
        <p:txBody>
          <a:bodyPr wrap="square" rtlCol="0">
            <a:spAutoFit/>
          </a:bodyPr>
          <a:lstStyle/>
          <a:p>
            <a:r>
              <a:rPr lang="nl-NL" dirty="0" smtClean="0"/>
              <a:t>Van Nelle fabriek (1926-1930)</a:t>
            </a:r>
          </a:p>
          <a:p>
            <a:r>
              <a:rPr lang="nl-NL" dirty="0" smtClean="0"/>
              <a:t>Johannes Brinkman en Leendert </a:t>
            </a:r>
            <a:r>
              <a:rPr lang="nl-NL" dirty="0" err="1" smtClean="0"/>
              <a:t>vd</a:t>
            </a:r>
            <a:r>
              <a:rPr lang="nl-NL" dirty="0" smtClean="0"/>
              <a:t> Vlugt</a:t>
            </a:r>
          </a:p>
          <a:p>
            <a:endParaRPr lang="nl-NL" dirty="0"/>
          </a:p>
          <a:p>
            <a:r>
              <a:rPr lang="nl-NL" dirty="0" smtClean="0"/>
              <a:t>Beton, glas en staal </a:t>
            </a:r>
            <a:r>
              <a:rPr lang="nl-NL" dirty="0" smtClean="0">
                <a:sym typeface="Wingdings" pitchFamily="2" charset="2"/>
              </a:rPr>
              <a:t> Prefab</a:t>
            </a:r>
            <a:endParaRPr lang="nl-NL" dirty="0"/>
          </a:p>
        </p:txBody>
      </p:sp>
      <p:sp>
        <p:nvSpPr>
          <p:cNvPr id="8" name="Tekstvak 7"/>
          <p:cNvSpPr txBox="1"/>
          <p:nvPr/>
        </p:nvSpPr>
        <p:spPr>
          <a:xfrm>
            <a:off x="5940152" y="4869160"/>
            <a:ext cx="2890292" cy="1231106"/>
          </a:xfrm>
          <a:prstGeom prst="rect">
            <a:avLst/>
          </a:prstGeom>
          <a:solidFill>
            <a:schemeClr val="accent6"/>
          </a:solidFill>
        </p:spPr>
        <p:txBody>
          <a:bodyPr wrap="square" rtlCol="0">
            <a:spAutoFit/>
          </a:bodyPr>
          <a:lstStyle/>
          <a:p>
            <a:r>
              <a:rPr lang="nl-NL" sz="1400" dirty="0">
                <a:solidFill>
                  <a:schemeClr val="bg1"/>
                </a:solidFill>
              </a:rPr>
              <a:t>Le </a:t>
            </a:r>
            <a:r>
              <a:rPr lang="nl-NL" sz="1400" dirty="0" err="1">
                <a:solidFill>
                  <a:schemeClr val="bg1"/>
                </a:solidFill>
              </a:rPr>
              <a:t>Corbusier</a:t>
            </a:r>
            <a:r>
              <a:rPr lang="nl-NL" sz="1400" dirty="0">
                <a:solidFill>
                  <a:schemeClr val="bg1"/>
                </a:solidFill>
              </a:rPr>
              <a:t>:</a:t>
            </a:r>
            <a:r>
              <a:rPr lang="nl-NL" sz="1400" dirty="0">
                <a:solidFill>
                  <a:schemeClr val="bg1"/>
                </a:solidFill>
                <a:latin typeface="Times New Roman" pitchFamily="18" charset="0"/>
              </a:rPr>
              <a:t>’</a:t>
            </a:r>
            <a:r>
              <a:rPr lang="nl-NL" sz="1400" dirty="0">
                <a:solidFill>
                  <a:schemeClr val="bg1"/>
                </a:solidFill>
              </a:rPr>
              <a:t> </a:t>
            </a:r>
            <a:r>
              <a:rPr lang="nl-NL" sz="1400" i="1" dirty="0">
                <a:solidFill>
                  <a:schemeClr val="bg1"/>
                </a:solidFill>
              </a:rPr>
              <a:t>Om uniformiteit bij het bouwen van een stad toe te passen, moeten we de bouw industrialiseren</a:t>
            </a:r>
            <a:r>
              <a:rPr lang="nl-NL" sz="1400" i="1" dirty="0">
                <a:solidFill>
                  <a:schemeClr val="bg1"/>
                </a:solidFill>
                <a:latin typeface="Times New Roman" pitchFamily="18" charset="0"/>
              </a:rPr>
              <a:t>’</a:t>
            </a:r>
            <a:r>
              <a:rPr lang="nl-NL" sz="1400" i="1" dirty="0">
                <a:solidFill>
                  <a:schemeClr val="bg1"/>
                </a:solidFill>
              </a:rPr>
              <a:t>. </a:t>
            </a:r>
          </a:p>
          <a:p>
            <a:endParaRPr lang="nl-NL" dirty="0"/>
          </a:p>
        </p:txBody>
      </p:sp>
    </p:spTree>
    <p:extLst>
      <p:ext uri="{BB962C8B-B14F-4D97-AF65-F5344CB8AC3E}">
        <p14:creationId xmlns:p14="http://schemas.microsoft.com/office/powerpoint/2010/main" val="242989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Bauhaus, toegepaste kunst en vormgeving </a:t>
            </a:r>
            <a:endParaRPr lang="nl-NL" sz="2400" dirty="0" smtClean="0">
              <a:solidFill>
                <a:srgbClr val="FF0066"/>
              </a:solidFill>
              <a:latin typeface="Arial Unicode MS" pitchFamily="34" charset="-128"/>
            </a:endParaRPr>
          </a:p>
        </p:txBody>
      </p:sp>
      <p:sp>
        <p:nvSpPr>
          <p:cNvPr id="5" name="Text Box 7"/>
          <p:cNvSpPr txBox="1">
            <a:spLocks noChangeArrowheads="1"/>
          </p:cNvSpPr>
          <p:nvPr/>
        </p:nvSpPr>
        <p:spPr bwMode="auto">
          <a:xfrm>
            <a:off x="845726" y="6538913"/>
            <a:ext cx="2274888" cy="244475"/>
          </a:xfrm>
          <a:prstGeom prst="rect">
            <a:avLst/>
          </a:prstGeom>
          <a:noFill/>
          <a:ln w="9525">
            <a:noFill/>
            <a:miter lim="800000"/>
            <a:headEnd/>
            <a:tailEnd/>
          </a:ln>
        </p:spPr>
        <p:txBody>
          <a:bodyPr>
            <a:spAutoFit/>
          </a:bodyPr>
          <a:lstStyle/>
          <a:p>
            <a:r>
              <a:rPr lang="nl-NL" sz="1000" dirty="0" err="1">
                <a:solidFill>
                  <a:schemeClr val="bg1"/>
                </a:solidFill>
              </a:rPr>
              <a:t>Kiefhoek</a:t>
            </a:r>
            <a:r>
              <a:rPr lang="nl-NL" sz="1000" dirty="0">
                <a:solidFill>
                  <a:schemeClr val="bg1"/>
                </a:solidFill>
              </a:rPr>
              <a:t> Rotterdam Zuid  (1925-30)</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934197"/>
            <a:ext cx="3905167" cy="260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9690"/>
            <a:ext cx="3905167" cy="260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srcRect/>
          <a:stretch>
            <a:fillRect/>
          </a:stretch>
        </p:blipFill>
        <p:spPr bwMode="auto">
          <a:xfrm>
            <a:off x="4427984" y="1168949"/>
            <a:ext cx="4614265" cy="3374256"/>
          </a:xfrm>
          <a:prstGeom prst="rect">
            <a:avLst/>
          </a:prstGeom>
          <a:noFill/>
          <a:ln w="9525">
            <a:noFill/>
            <a:miter lim="800000"/>
            <a:headEnd/>
            <a:tailEnd/>
          </a:ln>
        </p:spPr>
      </p:pic>
      <p:sp>
        <p:nvSpPr>
          <p:cNvPr id="11" name="Tekstvak 10"/>
          <p:cNvSpPr txBox="1"/>
          <p:nvPr/>
        </p:nvSpPr>
        <p:spPr>
          <a:xfrm>
            <a:off x="4572000" y="4941168"/>
            <a:ext cx="4248472" cy="1200329"/>
          </a:xfrm>
          <a:prstGeom prst="rect">
            <a:avLst/>
          </a:prstGeom>
          <a:noFill/>
        </p:spPr>
        <p:txBody>
          <a:bodyPr wrap="square" rtlCol="0">
            <a:spAutoFit/>
          </a:bodyPr>
          <a:lstStyle/>
          <a:p>
            <a:r>
              <a:rPr lang="nl-NL" dirty="0" smtClean="0"/>
              <a:t>J.P. Oud,  de Stijl</a:t>
            </a:r>
          </a:p>
          <a:p>
            <a:r>
              <a:rPr lang="nl-NL" dirty="0" smtClean="0"/>
              <a:t>De </a:t>
            </a:r>
            <a:r>
              <a:rPr lang="nl-NL" dirty="0" err="1" smtClean="0"/>
              <a:t>Kiefhoek</a:t>
            </a:r>
            <a:endParaRPr lang="nl-NL" dirty="0" smtClean="0"/>
          </a:p>
          <a:p>
            <a:r>
              <a:rPr lang="nl-NL" dirty="0" smtClean="0"/>
              <a:t>Goede betaalbare, sociale woningbouw is mogelijk. </a:t>
            </a:r>
            <a:endParaRPr lang="nl-NL" dirty="0"/>
          </a:p>
        </p:txBody>
      </p:sp>
    </p:spTree>
    <p:extLst>
      <p:ext uri="{BB962C8B-B14F-4D97-AF65-F5344CB8AC3E}">
        <p14:creationId xmlns:p14="http://schemas.microsoft.com/office/powerpoint/2010/main" val="36492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De nieuwe stad, Le </a:t>
            </a:r>
            <a:r>
              <a:rPr lang="nl-NL" sz="2400" dirty="0" err="1" smtClean="0">
                <a:solidFill>
                  <a:schemeClr val="tx2"/>
                </a:solidFill>
                <a:latin typeface="Arial Unicode MS" pitchFamily="34" charset="-128"/>
              </a:rPr>
              <a:t>Corbusier</a:t>
            </a:r>
            <a:r>
              <a:rPr lang="nl-NL" sz="2400" dirty="0" smtClean="0">
                <a:solidFill>
                  <a:schemeClr val="tx2"/>
                </a:solidFill>
                <a:latin typeface="Arial Unicode MS" pitchFamily="34" charset="-128"/>
              </a:rPr>
              <a:t> </a:t>
            </a:r>
            <a:endParaRPr lang="nl-NL" sz="2400" dirty="0" smtClean="0">
              <a:solidFill>
                <a:srgbClr val="FF0066"/>
              </a:solidFill>
              <a:latin typeface="Arial Unicode MS" pitchFamily="34" charset="-128"/>
            </a:endParaRPr>
          </a:p>
        </p:txBody>
      </p:sp>
      <p:sp>
        <p:nvSpPr>
          <p:cNvPr id="6" name="Text Box 12"/>
          <p:cNvSpPr txBox="1">
            <a:spLocks noChangeArrowheads="1"/>
          </p:cNvSpPr>
          <p:nvPr/>
        </p:nvSpPr>
        <p:spPr bwMode="auto">
          <a:xfrm>
            <a:off x="228601" y="715314"/>
            <a:ext cx="8915400" cy="800219"/>
          </a:xfrm>
          <a:prstGeom prst="rect">
            <a:avLst/>
          </a:prstGeom>
          <a:noFill/>
          <a:ln w="9525">
            <a:noFill/>
            <a:miter lim="800000"/>
            <a:headEnd/>
            <a:tailEnd/>
          </a:ln>
        </p:spPr>
        <p:txBody>
          <a:bodyPr>
            <a:spAutoFit/>
          </a:bodyPr>
          <a:lstStyle/>
          <a:p>
            <a:endParaRPr lang="nl-NL" dirty="0" smtClean="0"/>
          </a:p>
          <a:p>
            <a:r>
              <a:rPr lang="nl-NL" sz="1400" dirty="0" smtClean="0"/>
              <a:t>Le </a:t>
            </a:r>
            <a:r>
              <a:rPr lang="nl-NL" sz="1400" dirty="0" err="1" smtClean="0"/>
              <a:t>Corbusier</a:t>
            </a:r>
            <a:r>
              <a:rPr lang="nl-NL" sz="1400" dirty="0" smtClean="0"/>
              <a:t> (1887-1965). </a:t>
            </a:r>
          </a:p>
          <a:p>
            <a:r>
              <a:rPr lang="nl-NL" sz="1400" dirty="0" smtClean="0"/>
              <a:t>Functionele </a:t>
            </a:r>
            <a:r>
              <a:rPr lang="nl-NL" sz="1400" dirty="0"/>
              <a:t>stad </a:t>
            </a:r>
            <a:r>
              <a:rPr lang="nl-NL" sz="1400" dirty="0" smtClean="0"/>
              <a:t>als bron voor veel nieuwbouwprojecten </a:t>
            </a:r>
            <a:r>
              <a:rPr lang="nl-NL" sz="1400" dirty="0"/>
              <a:t>na de 2e W.O. </a:t>
            </a:r>
            <a:endParaRPr lang="nl-NL" sz="1400" dirty="0" smtClean="0"/>
          </a:p>
        </p:txBody>
      </p:sp>
      <p:pic>
        <p:nvPicPr>
          <p:cNvPr id="7" name="Picture 13" descr="C:\Users\John\Pictures\Bespiegeling\H12Opmars\LeCorbuzier La ville radieuse 1935.jpg"/>
          <p:cNvPicPr>
            <a:picLocks noChangeAspect="1" noChangeArrowheads="1"/>
          </p:cNvPicPr>
          <p:nvPr/>
        </p:nvPicPr>
        <p:blipFill>
          <a:blip r:embed="rId2" cstate="print"/>
          <a:srcRect/>
          <a:stretch>
            <a:fillRect/>
          </a:stretch>
        </p:blipFill>
        <p:spPr bwMode="auto">
          <a:xfrm>
            <a:off x="3429000" y="2590800"/>
            <a:ext cx="5486400" cy="4092575"/>
          </a:xfrm>
          <a:prstGeom prst="rect">
            <a:avLst/>
          </a:prstGeom>
          <a:noFill/>
          <a:ln w="9525">
            <a:noFill/>
            <a:miter lim="800000"/>
            <a:headEnd/>
            <a:tailEnd/>
          </a:ln>
        </p:spPr>
      </p:pic>
      <p:sp>
        <p:nvSpPr>
          <p:cNvPr id="8" name="Text Box 14"/>
          <p:cNvSpPr txBox="1">
            <a:spLocks noChangeArrowheads="1"/>
          </p:cNvSpPr>
          <p:nvPr/>
        </p:nvSpPr>
        <p:spPr bwMode="auto">
          <a:xfrm>
            <a:off x="5148263" y="2781300"/>
            <a:ext cx="2182812" cy="246063"/>
          </a:xfrm>
          <a:prstGeom prst="rect">
            <a:avLst/>
          </a:prstGeom>
          <a:noFill/>
          <a:ln w="9525">
            <a:noFill/>
            <a:miter lim="800000"/>
            <a:headEnd/>
            <a:tailEnd/>
          </a:ln>
        </p:spPr>
        <p:txBody>
          <a:bodyPr wrap="none">
            <a:spAutoFit/>
          </a:bodyPr>
          <a:lstStyle/>
          <a:p>
            <a:r>
              <a:rPr lang="nl-NL" sz="1000"/>
              <a:t>Le Corbusier: la ville radieuse 1935</a:t>
            </a:r>
          </a:p>
        </p:txBody>
      </p:sp>
      <p:pic>
        <p:nvPicPr>
          <p:cNvPr id="9" name="Picture 15" descr="C:\Users\John\Pictures\Bespiegeling\H12Opmars\LeCorbusier1.jpg"/>
          <p:cNvPicPr>
            <a:picLocks noChangeAspect="1" noChangeArrowheads="1"/>
          </p:cNvPicPr>
          <p:nvPr/>
        </p:nvPicPr>
        <p:blipFill>
          <a:blip r:embed="rId3" cstate="print"/>
          <a:srcRect/>
          <a:stretch>
            <a:fillRect/>
          </a:stretch>
        </p:blipFill>
        <p:spPr bwMode="auto">
          <a:xfrm>
            <a:off x="228600" y="2595563"/>
            <a:ext cx="2743200" cy="2051050"/>
          </a:xfrm>
          <a:prstGeom prst="rect">
            <a:avLst/>
          </a:prstGeom>
          <a:noFill/>
          <a:ln w="9525">
            <a:noFill/>
            <a:miter lim="800000"/>
            <a:headEnd/>
            <a:tailEnd/>
          </a:ln>
        </p:spPr>
      </p:pic>
      <p:pic>
        <p:nvPicPr>
          <p:cNvPr id="10" name="Picture 17" descr="C:\Users\John\Pictures\Bespiegeling\H12Opmars\Le Corbusier Modular.gif"/>
          <p:cNvPicPr>
            <a:picLocks noChangeAspect="1" noChangeArrowheads="1"/>
          </p:cNvPicPr>
          <p:nvPr/>
        </p:nvPicPr>
        <p:blipFill>
          <a:blip r:embed="rId4" cstate="print"/>
          <a:srcRect/>
          <a:stretch>
            <a:fillRect/>
          </a:stretch>
        </p:blipFill>
        <p:spPr bwMode="auto">
          <a:xfrm>
            <a:off x="228600" y="4724400"/>
            <a:ext cx="2743200" cy="1958975"/>
          </a:xfrm>
          <a:prstGeom prst="rect">
            <a:avLst/>
          </a:prstGeom>
          <a:noFill/>
          <a:ln w="9525">
            <a:noFill/>
            <a:miter lim="800000"/>
            <a:headEnd/>
            <a:tailEnd/>
          </a:ln>
        </p:spPr>
      </p:pic>
      <p:sp>
        <p:nvSpPr>
          <p:cNvPr id="11" name="Text Box 18"/>
          <p:cNvSpPr txBox="1">
            <a:spLocks noChangeArrowheads="1"/>
          </p:cNvSpPr>
          <p:nvPr/>
        </p:nvSpPr>
        <p:spPr bwMode="auto">
          <a:xfrm>
            <a:off x="395288" y="6165850"/>
            <a:ext cx="646112" cy="246063"/>
          </a:xfrm>
          <a:prstGeom prst="rect">
            <a:avLst/>
          </a:prstGeom>
          <a:noFill/>
          <a:ln w="9525">
            <a:noFill/>
            <a:miter lim="800000"/>
            <a:headEnd/>
            <a:tailEnd/>
          </a:ln>
        </p:spPr>
        <p:txBody>
          <a:bodyPr wrap="none">
            <a:spAutoFit/>
          </a:bodyPr>
          <a:lstStyle/>
          <a:p>
            <a:r>
              <a:rPr lang="nl-NL" sz="1000">
                <a:solidFill>
                  <a:schemeClr val="bg1"/>
                </a:solidFill>
              </a:rPr>
              <a:t>Modular</a:t>
            </a:r>
          </a:p>
        </p:txBody>
      </p:sp>
      <p:sp>
        <p:nvSpPr>
          <p:cNvPr id="12" name="Text Box 19"/>
          <p:cNvSpPr txBox="1">
            <a:spLocks noChangeArrowheads="1"/>
          </p:cNvSpPr>
          <p:nvPr/>
        </p:nvSpPr>
        <p:spPr bwMode="auto">
          <a:xfrm>
            <a:off x="495" y="1556792"/>
            <a:ext cx="9143506" cy="954107"/>
          </a:xfrm>
          <a:prstGeom prst="rect">
            <a:avLst/>
          </a:prstGeom>
          <a:solidFill>
            <a:schemeClr val="accent6"/>
          </a:solidFill>
          <a:ln w="9525">
            <a:noFill/>
            <a:miter lim="800000"/>
            <a:headEnd/>
            <a:tailEnd/>
          </a:ln>
        </p:spPr>
        <p:txBody>
          <a:bodyPr wrap="square">
            <a:spAutoFit/>
          </a:bodyPr>
          <a:lstStyle/>
          <a:p>
            <a:r>
              <a:rPr lang="nl-NL" sz="1400" i="1" dirty="0" smtClean="0">
                <a:solidFill>
                  <a:schemeClr val="bg1"/>
                </a:solidFill>
              </a:rPr>
              <a:t>Urbanisme</a:t>
            </a:r>
            <a:r>
              <a:rPr lang="nl-NL" sz="1400" dirty="0" smtClean="0">
                <a:solidFill>
                  <a:schemeClr val="bg1"/>
                </a:solidFill>
              </a:rPr>
              <a:t> </a:t>
            </a:r>
            <a:r>
              <a:rPr lang="nl-NL" sz="1400" dirty="0">
                <a:solidFill>
                  <a:schemeClr val="bg1"/>
                </a:solidFill>
              </a:rPr>
              <a:t>(1925): </a:t>
            </a:r>
          </a:p>
          <a:p>
            <a:r>
              <a:rPr lang="nl-NL" sz="1400" i="1" dirty="0" smtClean="0">
                <a:solidFill>
                  <a:schemeClr val="bg1"/>
                </a:solidFill>
              </a:rPr>
              <a:t>‘Stelt u zich voor dat we de stad binnen gaan via het grote park. Onze snelle auto kiest de speciale verhoogde snelweg tussen de majestueuze wolkenkrabbers…buiten het centrum liggen de woonwijken waar mensen vredig te midden van zuivere lucht wonen.’</a:t>
            </a:r>
            <a:endParaRPr lang="nl-NL" sz="1400" i="1" dirty="0">
              <a:solidFill>
                <a:schemeClr val="bg1"/>
              </a:solidFill>
            </a:endParaRPr>
          </a:p>
        </p:txBody>
      </p:sp>
    </p:spTree>
    <p:extLst>
      <p:ext uri="{BB962C8B-B14F-4D97-AF65-F5344CB8AC3E}">
        <p14:creationId xmlns:p14="http://schemas.microsoft.com/office/powerpoint/2010/main" val="329995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pic>
        <p:nvPicPr>
          <p:cNvPr id="5" name="Picture 9" descr="C:\Users\John\Pictures\Bespiegeling\H12Opmars\Le_corbusier Notre Dame 1955.jpg"/>
          <p:cNvPicPr>
            <a:picLocks noChangeAspect="1" noChangeArrowheads="1"/>
          </p:cNvPicPr>
          <p:nvPr/>
        </p:nvPicPr>
        <p:blipFill>
          <a:blip r:embed="rId2" cstate="print"/>
          <a:srcRect/>
          <a:stretch>
            <a:fillRect/>
          </a:stretch>
        </p:blipFill>
        <p:spPr bwMode="auto">
          <a:xfrm>
            <a:off x="4419600" y="685800"/>
            <a:ext cx="4572000" cy="3124200"/>
          </a:xfrm>
          <a:prstGeom prst="rect">
            <a:avLst/>
          </a:prstGeom>
          <a:noFill/>
          <a:ln w="9525">
            <a:noFill/>
            <a:miter lim="800000"/>
            <a:headEnd/>
            <a:tailEnd/>
          </a:ln>
        </p:spPr>
      </p:pic>
      <p:pic>
        <p:nvPicPr>
          <p:cNvPr id="4" name="Picture 8" descr="C:\Users\John\Pictures\Bespiegeling\H12Opmars\LeCorbusier_villasavoye_1929.jpg"/>
          <p:cNvPicPr>
            <a:picLocks noChangeAspect="1" noChangeArrowheads="1"/>
          </p:cNvPicPr>
          <p:nvPr/>
        </p:nvPicPr>
        <p:blipFill>
          <a:blip r:embed="rId3" cstate="print"/>
          <a:srcRect/>
          <a:stretch>
            <a:fillRect/>
          </a:stretch>
        </p:blipFill>
        <p:spPr bwMode="auto">
          <a:xfrm>
            <a:off x="0" y="685800"/>
            <a:ext cx="4267200" cy="3222625"/>
          </a:xfrm>
          <a:prstGeom prst="rect">
            <a:avLst/>
          </a:prstGeom>
          <a:noFill/>
          <a:ln w="9525">
            <a:noFill/>
            <a:miter lim="800000"/>
            <a:headEnd/>
            <a:tailEnd/>
          </a:ln>
        </p:spPr>
      </p:pic>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De nieuwe stad, </a:t>
            </a:r>
            <a:r>
              <a:rPr lang="nl-NL" sz="2400" dirty="0" err="1" smtClean="0">
                <a:solidFill>
                  <a:schemeClr val="tx2"/>
                </a:solidFill>
                <a:latin typeface="Arial Unicode MS" pitchFamily="34" charset="-128"/>
              </a:rPr>
              <a:t>le</a:t>
            </a:r>
            <a:r>
              <a:rPr lang="nl-NL" sz="2400" dirty="0" smtClean="0">
                <a:solidFill>
                  <a:schemeClr val="tx2"/>
                </a:solidFill>
                <a:latin typeface="Arial Unicode MS" pitchFamily="34" charset="-128"/>
              </a:rPr>
              <a:t> </a:t>
            </a:r>
            <a:r>
              <a:rPr lang="nl-NL" sz="2400" dirty="0" err="1" smtClean="0">
                <a:solidFill>
                  <a:schemeClr val="tx2"/>
                </a:solidFill>
                <a:latin typeface="Arial Unicode MS" pitchFamily="34" charset="-128"/>
              </a:rPr>
              <a:t>Corbusier</a:t>
            </a:r>
            <a:r>
              <a:rPr lang="nl-NL" sz="2400" dirty="0" smtClean="0">
                <a:solidFill>
                  <a:schemeClr val="tx2"/>
                </a:solidFill>
                <a:latin typeface="Arial Unicode MS" pitchFamily="34" charset="-128"/>
              </a:rPr>
              <a:t> </a:t>
            </a:r>
            <a:endParaRPr lang="nl-NL" sz="2400" dirty="0" smtClean="0">
              <a:solidFill>
                <a:srgbClr val="FF0066"/>
              </a:solidFill>
              <a:latin typeface="Arial Unicode MS" pitchFamily="34" charset="-128"/>
            </a:endParaRPr>
          </a:p>
        </p:txBody>
      </p:sp>
      <p:pic>
        <p:nvPicPr>
          <p:cNvPr id="6" name="Picture 10" descr="C:\Users\John\Pictures\Bespiegeling\H12Opmars\LeCorbusier_Ronchamp.jpg"/>
          <p:cNvPicPr>
            <a:picLocks noChangeAspect="1" noChangeArrowheads="1"/>
          </p:cNvPicPr>
          <p:nvPr/>
        </p:nvPicPr>
        <p:blipFill>
          <a:blip r:embed="rId4" cstate="print"/>
          <a:srcRect/>
          <a:stretch>
            <a:fillRect/>
          </a:stretch>
        </p:blipFill>
        <p:spPr bwMode="auto">
          <a:xfrm>
            <a:off x="4648200" y="3829050"/>
            <a:ext cx="4038600" cy="3028950"/>
          </a:xfrm>
          <a:prstGeom prst="rect">
            <a:avLst/>
          </a:prstGeom>
          <a:noFill/>
          <a:ln w="9525">
            <a:noFill/>
            <a:miter lim="800000"/>
            <a:headEnd/>
            <a:tailEnd/>
          </a:ln>
        </p:spPr>
      </p:pic>
      <p:pic>
        <p:nvPicPr>
          <p:cNvPr id="7" name="Picture 11" descr="C:\Users\John\Pictures\Bespiegeling\H12Opmars\le-corbusier-chaise-longue.jpg"/>
          <p:cNvPicPr>
            <a:picLocks noChangeAspect="1" noChangeArrowheads="1"/>
          </p:cNvPicPr>
          <p:nvPr/>
        </p:nvPicPr>
        <p:blipFill>
          <a:blip r:embed="rId5" cstate="print"/>
          <a:srcRect/>
          <a:stretch>
            <a:fillRect/>
          </a:stretch>
        </p:blipFill>
        <p:spPr bwMode="auto">
          <a:xfrm>
            <a:off x="152400" y="4251325"/>
            <a:ext cx="4114800" cy="2606675"/>
          </a:xfrm>
          <a:prstGeom prst="rect">
            <a:avLst/>
          </a:prstGeom>
          <a:noFill/>
          <a:ln w="9525">
            <a:noFill/>
            <a:miter lim="800000"/>
            <a:headEnd/>
            <a:tailEnd/>
          </a:ln>
        </p:spPr>
      </p:pic>
      <p:pic>
        <p:nvPicPr>
          <p:cNvPr id="8" name="Picture 14" descr="C:\Users\John\Pictures\Bespiegeling\H12Opmars\Le_Corbusier_grande_set.jpg"/>
          <p:cNvPicPr>
            <a:picLocks noChangeAspect="1" noChangeArrowheads="1"/>
          </p:cNvPicPr>
          <p:nvPr/>
        </p:nvPicPr>
        <p:blipFill>
          <a:blip r:embed="rId6" cstate="print"/>
          <a:srcRect/>
          <a:stretch>
            <a:fillRect/>
          </a:stretch>
        </p:blipFill>
        <p:spPr bwMode="auto">
          <a:xfrm>
            <a:off x="152400" y="3321050"/>
            <a:ext cx="3429000" cy="1431925"/>
          </a:xfrm>
          <a:prstGeom prst="rect">
            <a:avLst/>
          </a:prstGeom>
          <a:noFill/>
          <a:ln w="9525">
            <a:noFill/>
            <a:miter lim="800000"/>
            <a:headEnd/>
            <a:tailEnd/>
          </a:ln>
        </p:spPr>
      </p:pic>
      <p:pic>
        <p:nvPicPr>
          <p:cNvPr id="9" name="Picture 17" descr="C:\Users\John\Pictures\Bespiegeling\H12Opmars\lecorbusier.jpg"/>
          <p:cNvPicPr>
            <a:picLocks noChangeAspect="1" noChangeArrowheads="1"/>
          </p:cNvPicPr>
          <p:nvPr/>
        </p:nvPicPr>
        <p:blipFill>
          <a:blip r:embed="rId7" cstate="print"/>
          <a:srcRect/>
          <a:stretch>
            <a:fillRect/>
          </a:stretch>
        </p:blipFill>
        <p:spPr bwMode="auto">
          <a:xfrm>
            <a:off x="7521575" y="0"/>
            <a:ext cx="1244600" cy="1676400"/>
          </a:xfrm>
          <a:prstGeom prst="rect">
            <a:avLst/>
          </a:prstGeom>
          <a:noFill/>
          <a:ln w="9525">
            <a:noFill/>
            <a:miter lim="800000"/>
            <a:headEnd/>
            <a:tailEnd/>
          </a:ln>
        </p:spPr>
      </p:pic>
    </p:spTree>
    <p:extLst>
      <p:ext uri="{BB962C8B-B14F-4D97-AF65-F5344CB8AC3E}">
        <p14:creationId xmlns:p14="http://schemas.microsoft.com/office/powerpoint/2010/main" val="2486831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Metropolis, de macht verfilmd</a:t>
            </a:r>
            <a:endParaRPr lang="nl-NL" sz="2400" dirty="0" smtClean="0">
              <a:solidFill>
                <a:srgbClr val="FF0066"/>
              </a:solidFill>
              <a:latin typeface="Arial Unicode MS" pitchFamily="34" charset="-128"/>
            </a:endParaRPr>
          </a:p>
        </p:txBody>
      </p:sp>
      <p:sp>
        <p:nvSpPr>
          <p:cNvPr id="6" name="Text Box 1035"/>
          <p:cNvSpPr txBox="1">
            <a:spLocks noChangeArrowheads="1"/>
          </p:cNvSpPr>
          <p:nvPr/>
        </p:nvSpPr>
        <p:spPr bwMode="auto">
          <a:xfrm>
            <a:off x="2699792" y="2636912"/>
            <a:ext cx="1577975" cy="274637"/>
          </a:xfrm>
          <a:prstGeom prst="rect">
            <a:avLst/>
          </a:prstGeom>
          <a:solidFill>
            <a:schemeClr val="tx1"/>
          </a:solidFill>
          <a:ln w="9525">
            <a:noFill/>
            <a:miter lim="800000"/>
            <a:headEnd/>
            <a:tailEnd/>
          </a:ln>
        </p:spPr>
        <p:txBody>
          <a:bodyPr wrap="none">
            <a:spAutoFit/>
          </a:bodyPr>
          <a:lstStyle/>
          <a:p>
            <a:r>
              <a:rPr lang="nl-NL" sz="1200" dirty="0">
                <a:hlinkClick r:id="rId2"/>
              </a:rPr>
              <a:t>Fragment Metropolis</a:t>
            </a:r>
            <a:endParaRPr lang="nl-NL" sz="1200" dirty="0"/>
          </a:p>
        </p:txBody>
      </p:sp>
      <p:pic>
        <p:nvPicPr>
          <p:cNvPr id="4" name="Picture 1033" descr="C:\Users\John\Pictures\Bespiegeling\H12Opmars\de Macht\metropolisMaria.jpg"/>
          <p:cNvPicPr>
            <a:picLocks noChangeAspect="1" noChangeArrowheads="1"/>
          </p:cNvPicPr>
          <p:nvPr/>
        </p:nvPicPr>
        <p:blipFill>
          <a:blip r:embed="rId3" cstate="print"/>
          <a:srcRect/>
          <a:stretch>
            <a:fillRect/>
          </a:stretch>
        </p:blipFill>
        <p:spPr bwMode="auto">
          <a:xfrm>
            <a:off x="4146550" y="2492375"/>
            <a:ext cx="4997450" cy="4048125"/>
          </a:xfrm>
          <a:prstGeom prst="rect">
            <a:avLst/>
          </a:prstGeom>
          <a:noFill/>
          <a:ln w="9525">
            <a:noFill/>
            <a:miter lim="800000"/>
            <a:headEnd/>
            <a:tailEnd/>
          </a:ln>
        </p:spPr>
      </p:pic>
      <p:sp>
        <p:nvSpPr>
          <p:cNvPr id="5" name="Text Box 1034"/>
          <p:cNvSpPr txBox="1">
            <a:spLocks noChangeArrowheads="1"/>
          </p:cNvSpPr>
          <p:nvPr/>
        </p:nvSpPr>
        <p:spPr bwMode="auto">
          <a:xfrm>
            <a:off x="6948488" y="6237288"/>
            <a:ext cx="1527175" cy="244475"/>
          </a:xfrm>
          <a:prstGeom prst="rect">
            <a:avLst/>
          </a:prstGeom>
          <a:noFill/>
          <a:ln w="9525">
            <a:noFill/>
            <a:miter lim="800000"/>
            <a:headEnd/>
            <a:tailEnd/>
          </a:ln>
        </p:spPr>
        <p:txBody>
          <a:bodyPr wrap="none">
            <a:spAutoFit/>
          </a:bodyPr>
          <a:lstStyle/>
          <a:p>
            <a:r>
              <a:rPr lang="nl-NL" sz="1000">
                <a:solidFill>
                  <a:schemeClr val="bg1"/>
                </a:solidFill>
              </a:rPr>
              <a:t>Metropolis  ‘Maria’ 1926</a:t>
            </a:r>
          </a:p>
        </p:txBody>
      </p:sp>
      <p:sp>
        <p:nvSpPr>
          <p:cNvPr id="7" name="Text Box 1037"/>
          <p:cNvSpPr txBox="1">
            <a:spLocks noChangeArrowheads="1"/>
          </p:cNvSpPr>
          <p:nvPr/>
        </p:nvSpPr>
        <p:spPr bwMode="auto">
          <a:xfrm>
            <a:off x="179387" y="880224"/>
            <a:ext cx="8751887" cy="1785104"/>
          </a:xfrm>
          <a:prstGeom prst="rect">
            <a:avLst/>
          </a:prstGeom>
          <a:noFill/>
          <a:ln w="9525">
            <a:noFill/>
            <a:miter lim="800000"/>
            <a:headEnd/>
            <a:tailEnd/>
          </a:ln>
        </p:spPr>
        <p:txBody>
          <a:bodyPr>
            <a:spAutoFit/>
          </a:bodyPr>
          <a:lstStyle/>
          <a:p>
            <a:endParaRPr lang="nl-NL" dirty="0" smtClean="0"/>
          </a:p>
          <a:p>
            <a:r>
              <a:rPr lang="nl-NL" sz="1400" dirty="0" smtClean="0"/>
              <a:t>De </a:t>
            </a:r>
            <a:r>
              <a:rPr lang="nl-NL" sz="1400" dirty="0"/>
              <a:t>Duitse regisseur Fritz Lang </a:t>
            </a:r>
            <a:endParaRPr lang="nl-NL" sz="1400" dirty="0" smtClean="0"/>
          </a:p>
          <a:p>
            <a:r>
              <a:rPr lang="nl-NL" sz="1400" dirty="0" smtClean="0"/>
              <a:t>Duurste film uit de periode van de stomme film.</a:t>
            </a:r>
          </a:p>
          <a:p>
            <a:r>
              <a:rPr lang="nl-NL" sz="1400" dirty="0" smtClean="0"/>
              <a:t>De nazi’s begrijpen het belang van film. </a:t>
            </a:r>
          </a:p>
          <a:p>
            <a:r>
              <a:rPr lang="nl-NL" sz="1400" i="1" dirty="0" smtClean="0"/>
              <a:t>Enkelen </a:t>
            </a:r>
            <a:r>
              <a:rPr lang="nl-NL" sz="1400" i="1" dirty="0"/>
              <a:t>regeren vanuit een wolkenkrabber over de massa die ondergronds leeft. Er ontstaat een soort klassenstrijd, de gerobotiseerde Maria moet de arbeiders weer in het gareel </a:t>
            </a:r>
            <a:r>
              <a:rPr lang="nl-NL" i="1" dirty="0"/>
              <a:t>krijgen. </a:t>
            </a:r>
          </a:p>
          <a:p>
            <a:endParaRPr lang="nl-NL" dirty="0"/>
          </a:p>
        </p:txBody>
      </p:sp>
      <p:pic>
        <p:nvPicPr>
          <p:cNvPr id="8" name="Picture 1039" descr="C:\Users\John\Pictures\Bespiegeling\H12Opmars\metropolis00.jpg"/>
          <p:cNvPicPr>
            <a:picLocks noChangeAspect="1" noChangeArrowheads="1"/>
          </p:cNvPicPr>
          <p:nvPr/>
        </p:nvPicPr>
        <p:blipFill>
          <a:blip r:embed="rId4" cstate="print"/>
          <a:srcRect/>
          <a:stretch>
            <a:fillRect/>
          </a:stretch>
        </p:blipFill>
        <p:spPr bwMode="auto">
          <a:xfrm>
            <a:off x="2699792" y="3140968"/>
            <a:ext cx="2700337" cy="2343150"/>
          </a:xfrm>
          <a:prstGeom prst="rect">
            <a:avLst/>
          </a:prstGeom>
          <a:noFill/>
          <a:ln w="9525">
            <a:noFill/>
            <a:miter lim="800000"/>
            <a:headEnd/>
            <a:tailEnd/>
          </a:ln>
        </p:spPr>
      </p:pic>
      <p:pic>
        <p:nvPicPr>
          <p:cNvPr id="9" name="Picture 1038" descr="C:\Users\John\Pictures\Bespiegeling\H12Opmars\Metropolis.jpg"/>
          <p:cNvPicPr>
            <a:picLocks noChangeAspect="1" noChangeArrowheads="1"/>
          </p:cNvPicPr>
          <p:nvPr/>
        </p:nvPicPr>
        <p:blipFill>
          <a:blip r:embed="rId5" cstate="print"/>
          <a:srcRect/>
          <a:stretch>
            <a:fillRect/>
          </a:stretch>
        </p:blipFill>
        <p:spPr bwMode="auto">
          <a:xfrm>
            <a:off x="179512" y="2420888"/>
            <a:ext cx="2514600" cy="3540125"/>
          </a:xfrm>
          <a:prstGeom prst="rect">
            <a:avLst/>
          </a:prstGeom>
          <a:noFill/>
          <a:ln w="9525">
            <a:noFill/>
            <a:miter lim="800000"/>
            <a:headEnd/>
            <a:tailEnd/>
          </a:ln>
        </p:spPr>
      </p:pic>
      <p:sp>
        <p:nvSpPr>
          <p:cNvPr id="10" name="Tekstvak 9"/>
          <p:cNvSpPr txBox="1"/>
          <p:nvPr/>
        </p:nvSpPr>
        <p:spPr>
          <a:xfrm>
            <a:off x="179512" y="6093296"/>
            <a:ext cx="3744416" cy="461665"/>
          </a:xfrm>
          <a:prstGeom prst="rect">
            <a:avLst/>
          </a:prstGeom>
          <a:solidFill>
            <a:schemeClr val="accent6"/>
          </a:solidFill>
        </p:spPr>
        <p:txBody>
          <a:bodyPr wrap="square" rtlCol="0">
            <a:spAutoFit/>
          </a:bodyPr>
          <a:lstStyle/>
          <a:p>
            <a:r>
              <a:rPr lang="nl-NL" sz="1200" dirty="0" smtClean="0">
                <a:solidFill>
                  <a:schemeClr val="bg1"/>
                </a:solidFill>
              </a:rPr>
              <a:t>Fritz Lang aarzelt geen moment, pakt nog dezelfde dag z’n koffers en vertrekt naar Hollywood</a:t>
            </a:r>
            <a:r>
              <a:rPr lang="nl-NL" sz="1200" dirty="0" smtClean="0"/>
              <a:t>.</a:t>
            </a:r>
            <a:endParaRPr lang="nl-NL" sz="1200" dirty="0"/>
          </a:p>
        </p:txBody>
      </p:sp>
    </p:spTree>
    <p:extLst>
      <p:ext uri="{BB962C8B-B14F-4D97-AF65-F5344CB8AC3E}">
        <p14:creationId xmlns:p14="http://schemas.microsoft.com/office/powerpoint/2010/main" val="248104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a:t>
            </a:r>
            <a:r>
              <a:rPr lang="nl-NL" sz="2400" dirty="0" err="1" smtClean="0">
                <a:solidFill>
                  <a:schemeClr val="tx2"/>
                </a:solidFill>
                <a:latin typeface="Arial Unicode MS" pitchFamily="34" charset="-128"/>
              </a:rPr>
              <a:t>Eisenstein</a:t>
            </a:r>
            <a:r>
              <a:rPr lang="nl-NL" sz="2400" dirty="0" smtClean="0">
                <a:solidFill>
                  <a:schemeClr val="tx2"/>
                </a:solidFill>
                <a:latin typeface="Arial Unicode MS" pitchFamily="34" charset="-128"/>
              </a:rPr>
              <a:t>, filmmontage </a:t>
            </a:r>
            <a:endParaRPr lang="nl-NL" sz="2400" dirty="0" smtClean="0">
              <a:solidFill>
                <a:srgbClr val="FF0066"/>
              </a:solidFill>
              <a:latin typeface="Arial Unicode MS" pitchFamily="34" charset="-128"/>
            </a:endParaRPr>
          </a:p>
        </p:txBody>
      </p:sp>
      <p:pic>
        <p:nvPicPr>
          <p:cNvPr id="4" name="Picture 11" descr="C:\Users\John\Pictures\Bespiegeling\H12Opmars\de Macht\Eisenstein_afficheOktober.jpg"/>
          <p:cNvPicPr>
            <a:picLocks noChangeAspect="1" noChangeArrowheads="1"/>
          </p:cNvPicPr>
          <p:nvPr/>
        </p:nvPicPr>
        <p:blipFill>
          <a:blip r:embed="rId2" cstate="print"/>
          <a:srcRect/>
          <a:stretch>
            <a:fillRect/>
          </a:stretch>
        </p:blipFill>
        <p:spPr bwMode="auto">
          <a:xfrm>
            <a:off x="228600" y="2743200"/>
            <a:ext cx="3024188" cy="3810000"/>
          </a:xfrm>
          <a:prstGeom prst="rect">
            <a:avLst/>
          </a:prstGeom>
          <a:noFill/>
          <a:ln w="9525">
            <a:noFill/>
            <a:miter lim="800000"/>
            <a:headEnd/>
            <a:tailEnd/>
          </a:ln>
        </p:spPr>
      </p:pic>
      <p:sp>
        <p:nvSpPr>
          <p:cNvPr id="5" name="Text Box 12"/>
          <p:cNvSpPr txBox="1">
            <a:spLocks noChangeArrowheads="1"/>
          </p:cNvSpPr>
          <p:nvPr/>
        </p:nvSpPr>
        <p:spPr bwMode="auto">
          <a:xfrm>
            <a:off x="152400" y="609600"/>
            <a:ext cx="8991600" cy="1538883"/>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sz="1400" i="1" dirty="0" smtClean="0"/>
              <a:t>Oktober</a:t>
            </a:r>
            <a:r>
              <a:rPr lang="nl-NL" sz="1400" dirty="0" smtClean="0"/>
              <a:t> </a:t>
            </a:r>
          </a:p>
          <a:p>
            <a:r>
              <a:rPr lang="nl-NL" sz="1400" dirty="0"/>
              <a:t>1</a:t>
            </a:r>
            <a:r>
              <a:rPr lang="nl-NL" sz="1400" dirty="0" smtClean="0"/>
              <a:t>927 </a:t>
            </a:r>
            <a:r>
              <a:rPr lang="nl-NL" sz="1400" dirty="0"/>
              <a:t>in opdracht van de communistische partij de film </a:t>
            </a:r>
            <a:endParaRPr lang="nl-NL" sz="1400" dirty="0" smtClean="0"/>
          </a:p>
          <a:p>
            <a:r>
              <a:rPr lang="nl-NL" sz="1400" dirty="0" smtClean="0"/>
              <a:t>Eerbetoon aan de revolutie.</a:t>
            </a:r>
            <a:endParaRPr lang="nl-NL" sz="1400" dirty="0"/>
          </a:p>
          <a:p>
            <a:r>
              <a:rPr lang="nl-NL" sz="1400" dirty="0" smtClean="0"/>
              <a:t>Nog </a:t>
            </a:r>
            <a:r>
              <a:rPr lang="nl-NL" sz="1400" dirty="0"/>
              <a:t>zonder geluid, spreken de beelden een krachtige taal. </a:t>
            </a:r>
            <a:endParaRPr lang="nl-NL" sz="1400" dirty="0" smtClean="0"/>
          </a:p>
          <a:p>
            <a:r>
              <a:rPr lang="nl-NL" sz="1400" dirty="0" smtClean="0"/>
              <a:t>Attractiemontage</a:t>
            </a:r>
            <a:r>
              <a:rPr lang="nl-NL" sz="1400" dirty="0"/>
              <a:t>: </a:t>
            </a:r>
            <a:r>
              <a:rPr lang="nl-NL" sz="1400" dirty="0">
                <a:latin typeface="Times New Roman" pitchFamily="18" charset="0"/>
              </a:rPr>
              <a:t>’</a:t>
            </a:r>
            <a:r>
              <a:rPr lang="nl-NL" sz="1400" dirty="0"/>
              <a:t>half-industrieel, half </a:t>
            </a:r>
            <a:r>
              <a:rPr lang="nl-NL" sz="1400" dirty="0" err="1"/>
              <a:t>music</a:t>
            </a:r>
            <a:r>
              <a:rPr lang="nl-NL" sz="1400" dirty="0"/>
              <a:t> hall</a:t>
            </a:r>
            <a:r>
              <a:rPr lang="nl-NL" sz="1400" dirty="0" smtClean="0">
                <a:latin typeface="Times New Roman" pitchFamily="18" charset="0"/>
              </a:rPr>
              <a:t>’</a:t>
            </a:r>
            <a:r>
              <a:rPr lang="nl-NL" sz="1400" dirty="0" smtClean="0"/>
              <a:t> </a:t>
            </a:r>
          </a:p>
        </p:txBody>
      </p:sp>
      <p:sp>
        <p:nvSpPr>
          <p:cNvPr id="6" name="Text Box 17"/>
          <p:cNvSpPr txBox="1">
            <a:spLocks noChangeArrowheads="1"/>
          </p:cNvSpPr>
          <p:nvPr/>
        </p:nvSpPr>
        <p:spPr bwMode="auto">
          <a:xfrm>
            <a:off x="1752600" y="6248400"/>
            <a:ext cx="1462088" cy="274638"/>
          </a:xfrm>
          <a:prstGeom prst="rect">
            <a:avLst/>
          </a:prstGeom>
          <a:noFill/>
          <a:ln w="9525">
            <a:noFill/>
            <a:miter lim="800000"/>
            <a:headEnd/>
            <a:tailEnd/>
          </a:ln>
        </p:spPr>
        <p:txBody>
          <a:bodyPr wrap="none">
            <a:spAutoFit/>
          </a:bodyPr>
          <a:lstStyle/>
          <a:p>
            <a:r>
              <a:rPr lang="nl-NL" sz="1200">
                <a:hlinkClick r:id="rId3"/>
              </a:rPr>
              <a:t>Fragment: Oktober</a:t>
            </a:r>
            <a:endParaRPr lang="nl-NL" sz="1200"/>
          </a:p>
        </p:txBody>
      </p:sp>
      <p:pic>
        <p:nvPicPr>
          <p:cNvPr id="7" name="Picture 4" descr="http://www.talltalestruetales.com/wp-content/uploads/2008/10/octob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164" y="2745851"/>
            <a:ext cx="3319532" cy="224375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283968" y="4989609"/>
            <a:ext cx="3080440" cy="276999"/>
          </a:xfrm>
          <a:prstGeom prst="rect">
            <a:avLst/>
          </a:prstGeom>
          <a:noFill/>
        </p:spPr>
        <p:txBody>
          <a:bodyPr wrap="square" rtlCol="0">
            <a:spAutoFit/>
          </a:bodyPr>
          <a:lstStyle/>
          <a:p>
            <a:pPr algn="r"/>
            <a:r>
              <a:rPr lang="nl-NL" sz="1200" dirty="0" err="1" smtClean="0"/>
              <a:t>Filmstill</a:t>
            </a:r>
            <a:r>
              <a:rPr lang="nl-NL" sz="1200" dirty="0" smtClean="0"/>
              <a:t>, Oktober, </a:t>
            </a:r>
            <a:r>
              <a:rPr lang="nl-NL" sz="1200" dirty="0" err="1" smtClean="0"/>
              <a:t>Eisenstein</a:t>
            </a:r>
            <a:endParaRPr lang="nl-NL" sz="1200" dirty="0"/>
          </a:p>
        </p:txBody>
      </p:sp>
      <p:sp>
        <p:nvSpPr>
          <p:cNvPr id="9" name="Rectangle 4"/>
          <p:cNvSpPr txBox="1">
            <a:spLocks noChangeArrowheads="1"/>
          </p:cNvSpPr>
          <p:nvPr/>
        </p:nvSpPr>
        <p:spPr>
          <a:xfrm>
            <a:off x="4788024" y="5698892"/>
            <a:ext cx="3969888" cy="830932"/>
          </a:xfrm>
          <a:prstGeom prst="rect">
            <a:avLst/>
          </a:prstGeom>
          <a:solidFill>
            <a:schemeClr val="accent6"/>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nl-NL" sz="1400" dirty="0" err="1" smtClean="0">
                <a:solidFill>
                  <a:schemeClr val="bg1"/>
                </a:solidFill>
                <a:latin typeface="Arial Unicode MS" pitchFamily="34" charset="-128"/>
              </a:rPr>
              <a:t>Eisenstein</a:t>
            </a:r>
            <a:r>
              <a:rPr lang="nl-NL" sz="1400" dirty="0" smtClean="0">
                <a:solidFill>
                  <a:schemeClr val="bg1"/>
                </a:solidFill>
                <a:latin typeface="Arial Unicode MS" pitchFamily="34" charset="-128"/>
              </a:rPr>
              <a:t> zag de ontwikkeling van de geluidsfilm in 1927 als een bedreiging van de door hem ontwikkelde film taal. Waarom?</a:t>
            </a:r>
          </a:p>
        </p:txBody>
      </p:sp>
    </p:spTree>
    <p:extLst>
      <p:ext uri="{BB962C8B-B14F-4D97-AF65-F5344CB8AC3E}">
        <p14:creationId xmlns:p14="http://schemas.microsoft.com/office/powerpoint/2010/main" val="4272252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a:t>
            </a:r>
            <a:r>
              <a:rPr lang="nl-NL" sz="2400" dirty="0" err="1" smtClean="0">
                <a:solidFill>
                  <a:schemeClr val="tx2"/>
                </a:solidFill>
                <a:latin typeface="Arial Unicode MS" pitchFamily="34" charset="-128"/>
              </a:rPr>
              <a:t>Leni</a:t>
            </a:r>
            <a:r>
              <a:rPr lang="nl-NL" sz="2400" dirty="0" smtClean="0">
                <a:solidFill>
                  <a:schemeClr val="tx2"/>
                </a:solidFill>
                <a:latin typeface="Arial Unicode MS" pitchFamily="34" charset="-128"/>
              </a:rPr>
              <a:t> </a:t>
            </a:r>
            <a:r>
              <a:rPr lang="nl-NL" sz="2400" dirty="0" err="1" smtClean="0">
                <a:solidFill>
                  <a:schemeClr val="tx2"/>
                </a:solidFill>
                <a:latin typeface="Arial Unicode MS" pitchFamily="34" charset="-128"/>
              </a:rPr>
              <a:t>Riefenstahl</a:t>
            </a:r>
            <a:r>
              <a:rPr lang="nl-NL" sz="2400" dirty="0" smtClean="0">
                <a:solidFill>
                  <a:schemeClr val="tx2"/>
                </a:solidFill>
                <a:latin typeface="Arial Unicode MS" pitchFamily="34" charset="-128"/>
              </a:rPr>
              <a:t>, </a:t>
            </a:r>
            <a:r>
              <a:rPr lang="nl-NL" sz="2400" dirty="0" err="1">
                <a:solidFill>
                  <a:schemeClr val="tx2"/>
                </a:solidFill>
                <a:latin typeface="Arial Unicode MS" pitchFamily="34" charset="-128"/>
              </a:rPr>
              <a:t>T</a:t>
            </a:r>
            <a:r>
              <a:rPr lang="nl-NL" sz="2400" dirty="0" err="1" smtClean="0">
                <a:solidFill>
                  <a:schemeClr val="tx2"/>
                </a:solidFill>
                <a:latin typeface="Arial Unicode MS" pitchFamily="34" charset="-128"/>
              </a:rPr>
              <a:t>riumph</a:t>
            </a:r>
            <a:r>
              <a:rPr lang="nl-NL" sz="2400" dirty="0" smtClean="0">
                <a:solidFill>
                  <a:schemeClr val="tx2"/>
                </a:solidFill>
                <a:latin typeface="Arial Unicode MS" pitchFamily="34" charset="-128"/>
              </a:rPr>
              <a:t> des Willens</a:t>
            </a:r>
            <a:endParaRPr lang="nl-NL" sz="2400" dirty="0" smtClean="0">
              <a:solidFill>
                <a:srgbClr val="FF0066"/>
              </a:solidFill>
              <a:latin typeface="Arial Unicode MS" pitchFamily="34" charset="-128"/>
            </a:endParaRPr>
          </a:p>
        </p:txBody>
      </p:sp>
      <p:pic>
        <p:nvPicPr>
          <p:cNvPr id="4" name="Picture 4" descr="C:\Users\John\Pictures\Bespiegeling\H12Opmars\de Macht\LeniRiefenstahl.jpg"/>
          <p:cNvPicPr>
            <a:picLocks noChangeAspect="1" noChangeArrowheads="1"/>
          </p:cNvPicPr>
          <p:nvPr/>
        </p:nvPicPr>
        <p:blipFill>
          <a:blip r:embed="rId2" cstate="print"/>
          <a:srcRect/>
          <a:stretch>
            <a:fillRect/>
          </a:stretch>
        </p:blipFill>
        <p:spPr bwMode="auto">
          <a:xfrm>
            <a:off x="228600" y="2362199"/>
            <a:ext cx="1827286" cy="2696167"/>
          </a:xfrm>
          <a:prstGeom prst="rect">
            <a:avLst/>
          </a:prstGeom>
          <a:noFill/>
          <a:ln w="9525">
            <a:noFill/>
            <a:miter lim="800000"/>
            <a:headEnd/>
            <a:tailEnd/>
          </a:ln>
        </p:spPr>
      </p:pic>
      <p:pic>
        <p:nvPicPr>
          <p:cNvPr id="5" name="Picture 2" descr="http://www.duits.de/lexikon/afb/personen/leni-riefenstah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56" y="4437112"/>
            <a:ext cx="310515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faheykleingallery.com/assets/images/photographs/riefenstahl/exhibition/olympia/riefenstahl_ex_olympia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138" y="4805974"/>
            <a:ext cx="2878004" cy="2245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136525" y="805765"/>
            <a:ext cx="9007475" cy="1169551"/>
          </a:xfrm>
          <a:prstGeom prst="rect">
            <a:avLst/>
          </a:prstGeom>
          <a:noFill/>
          <a:ln w="9525">
            <a:noFill/>
            <a:miter lim="800000"/>
            <a:headEnd/>
            <a:tailEnd/>
          </a:ln>
        </p:spPr>
        <p:txBody>
          <a:bodyPr>
            <a:spAutoFit/>
          </a:bodyPr>
          <a:lstStyle/>
          <a:p>
            <a:endParaRPr lang="nl-NL" sz="1400" dirty="0" smtClean="0"/>
          </a:p>
          <a:p>
            <a:r>
              <a:rPr lang="nl-NL" sz="1400" dirty="0" smtClean="0"/>
              <a:t>Evenals </a:t>
            </a:r>
            <a:r>
              <a:rPr lang="nl-NL" sz="1400" dirty="0"/>
              <a:t>de Sovjet-Unie zet ook nazi-Duitsland film in als propagandamiddel</a:t>
            </a:r>
            <a:r>
              <a:rPr lang="nl-NL" sz="1400" dirty="0" smtClean="0"/>
              <a:t>.</a:t>
            </a:r>
          </a:p>
          <a:p>
            <a:r>
              <a:rPr lang="nl-NL" sz="1400" dirty="0" smtClean="0"/>
              <a:t>1934 De </a:t>
            </a:r>
            <a:r>
              <a:rPr lang="nl-NL" sz="1400" dirty="0"/>
              <a:t>propagandafilm </a:t>
            </a:r>
            <a:r>
              <a:rPr lang="nl-NL" sz="1400" dirty="0">
                <a:latin typeface="Times New Roman" pitchFamily="18" charset="0"/>
              </a:rPr>
              <a:t>‘</a:t>
            </a:r>
            <a:r>
              <a:rPr lang="nl-NL" sz="1400" i="1" dirty="0" err="1"/>
              <a:t>Triumph</a:t>
            </a:r>
            <a:r>
              <a:rPr lang="nl-NL" sz="1400" i="1" dirty="0"/>
              <a:t> des Willens</a:t>
            </a:r>
            <a:r>
              <a:rPr lang="nl-NL" sz="1400" i="1" dirty="0">
                <a:latin typeface="Times New Roman" pitchFamily="18" charset="0"/>
              </a:rPr>
              <a:t>’</a:t>
            </a:r>
            <a:r>
              <a:rPr lang="nl-NL" sz="1400" dirty="0"/>
              <a:t>. </a:t>
            </a:r>
            <a:endParaRPr lang="nl-NL" sz="1400" dirty="0" smtClean="0"/>
          </a:p>
          <a:p>
            <a:r>
              <a:rPr lang="nl-NL" sz="1400" dirty="0" smtClean="0"/>
              <a:t>30 </a:t>
            </a:r>
            <a:r>
              <a:rPr lang="nl-NL" sz="1400" dirty="0"/>
              <a:t>C</a:t>
            </a:r>
            <a:r>
              <a:rPr lang="nl-NL" sz="1400" dirty="0" smtClean="0"/>
              <a:t>amera</a:t>
            </a:r>
            <a:r>
              <a:rPr lang="nl-NL" sz="1400" dirty="0" smtClean="0">
                <a:latin typeface="Times New Roman" pitchFamily="18" charset="0"/>
              </a:rPr>
              <a:t>’</a:t>
            </a:r>
            <a:r>
              <a:rPr lang="nl-NL" sz="1400" dirty="0" smtClean="0"/>
              <a:t>s </a:t>
            </a:r>
            <a:r>
              <a:rPr lang="nl-NL" sz="1400" dirty="0"/>
              <a:t>die de massabijeenkomsten met </a:t>
            </a:r>
            <a:r>
              <a:rPr lang="nl-NL" sz="1400" dirty="0" smtClean="0"/>
              <a:t>Hitler </a:t>
            </a:r>
            <a:r>
              <a:rPr lang="nl-NL" sz="1400" dirty="0"/>
              <a:t>in de hoofdrol vastleggen.</a:t>
            </a:r>
            <a:br>
              <a:rPr lang="nl-NL" sz="1400" dirty="0"/>
            </a:br>
            <a:r>
              <a:rPr lang="nl-NL" sz="1400" dirty="0" smtClean="0"/>
              <a:t>1936 Olympia</a:t>
            </a:r>
            <a:endParaRPr lang="nl-NL" sz="1400" dirty="0"/>
          </a:p>
        </p:txBody>
      </p:sp>
      <p:pic>
        <p:nvPicPr>
          <p:cNvPr id="8" name="Picture 10" descr="C:\Users\John\Pictures\Bespiegeling\H12Opmars\de Macht\TriomphdesW.jpg"/>
          <p:cNvPicPr>
            <a:picLocks noChangeAspect="1" noChangeArrowheads="1"/>
          </p:cNvPicPr>
          <p:nvPr/>
        </p:nvPicPr>
        <p:blipFill>
          <a:blip r:embed="rId5" cstate="print"/>
          <a:srcRect/>
          <a:stretch>
            <a:fillRect/>
          </a:stretch>
        </p:blipFill>
        <p:spPr bwMode="auto">
          <a:xfrm>
            <a:off x="2678942" y="2402479"/>
            <a:ext cx="3505200" cy="2655887"/>
          </a:xfrm>
          <a:prstGeom prst="rect">
            <a:avLst/>
          </a:prstGeom>
          <a:noFill/>
          <a:ln w="9525">
            <a:noFill/>
            <a:miter lim="800000"/>
            <a:headEnd/>
            <a:tailEnd/>
          </a:ln>
        </p:spPr>
      </p:pic>
      <p:pic>
        <p:nvPicPr>
          <p:cNvPr id="9" name="Picture 8" descr="C:\Users\John\Pictures\Bespiegeling\H12Opmars\de Macht\TRMF_WILLENS_ART.jpg"/>
          <p:cNvPicPr>
            <a:picLocks noChangeAspect="1" noChangeArrowheads="1"/>
          </p:cNvPicPr>
          <p:nvPr/>
        </p:nvPicPr>
        <p:blipFill>
          <a:blip r:embed="rId6" cstate="print"/>
          <a:srcRect/>
          <a:stretch>
            <a:fillRect/>
          </a:stretch>
        </p:blipFill>
        <p:spPr bwMode="auto">
          <a:xfrm>
            <a:off x="6124801" y="2433644"/>
            <a:ext cx="2889250" cy="3886200"/>
          </a:xfrm>
          <a:prstGeom prst="rect">
            <a:avLst/>
          </a:prstGeom>
          <a:noFill/>
          <a:ln w="9525">
            <a:noFill/>
            <a:miter lim="800000"/>
            <a:headEnd/>
            <a:tailEnd/>
          </a:ln>
        </p:spPr>
      </p:pic>
      <p:sp>
        <p:nvSpPr>
          <p:cNvPr id="10" name="Text Box 12"/>
          <p:cNvSpPr txBox="1">
            <a:spLocks noChangeArrowheads="1"/>
          </p:cNvSpPr>
          <p:nvPr/>
        </p:nvSpPr>
        <p:spPr bwMode="auto">
          <a:xfrm>
            <a:off x="6124801" y="6348413"/>
            <a:ext cx="2297113" cy="274637"/>
          </a:xfrm>
          <a:prstGeom prst="rect">
            <a:avLst/>
          </a:prstGeom>
          <a:noFill/>
          <a:ln w="9525">
            <a:noFill/>
            <a:miter lim="800000"/>
            <a:headEnd/>
            <a:tailEnd/>
          </a:ln>
        </p:spPr>
        <p:txBody>
          <a:bodyPr wrap="none">
            <a:spAutoFit/>
          </a:bodyPr>
          <a:lstStyle/>
          <a:p>
            <a:r>
              <a:rPr lang="nl-NL" sz="1200" dirty="0">
                <a:hlinkClick r:id="rId7"/>
              </a:rPr>
              <a:t>Fragment: </a:t>
            </a:r>
            <a:r>
              <a:rPr lang="nl-NL" sz="1200" dirty="0" err="1">
                <a:hlinkClick r:id="rId7"/>
              </a:rPr>
              <a:t>Triumph</a:t>
            </a:r>
            <a:r>
              <a:rPr lang="nl-NL" sz="1200" dirty="0">
                <a:hlinkClick r:id="rId7"/>
              </a:rPr>
              <a:t> des Willens</a:t>
            </a:r>
            <a:endParaRPr lang="nl-NL" sz="1200" dirty="0"/>
          </a:p>
        </p:txBody>
      </p:sp>
    </p:spTree>
    <p:extLst>
      <p:ext uri="{BB962C8B-B14F-4D97-AF65-F5344CB8AC3E}">
        <p14:creationId xmlns:p14="http://schemas.microsoft.com/office/powerpoint/2010/main" val="2431515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The </a:t>
            </a:r>
            <a:r>
              <a:rPr lang="nl-NL" sz="2400" dirty="0" err="1" smtClean="0">
                <a:solidFill>
                  <a:schemeClr val="tx2"/>
                </a:solidFill>
                <a:latin typeface="Arial Unicode MS" pitchFamily="34" charset="-128"/>
              </a:rPr>
              <a:t>great</a:t>
            </a:r>
            <a:r>
              <a:rPr lang="nl-NL" sz="2400" dirty="0" smtClean="0">
                <a:solidFill>
                  <a:schemeClr val="tx2"/>
                </a:solidFill>
                <a:latin typeface="Arial Unicode MS" pitchFamily="34" charset="-128"/>
              </a:rPr>
              <a:t> dictator, </a:t>
            </a:r>
            <a:r>
              <a:rPr lang="nl-NL" sz="2400" dirty="0" err="1" smtClean="0">
                <a:solidFill>
                  <a:schemeClr val="tx2"/>
                </a:solidFill>
                <a:latin typeface="Arial Unicode MS" pitchFamily="34" charset="-128"/>
              </a:rPr>
              <a:t>Chaplin</a:t>
            </a:r>
            <a:r>
              <a:rPr lang="nl-NL" sz="2400" dirty="0" smtClean="0">
                <a:solidFill>
                  <a:schemeClr val="tx2"/>
                </a:solidFill>
                <a:latin typeface="Arial Unicode MS" pitchFamily="34" charset="-128"/>
              </a:rPr>
              <a:t> als Hitler </a:t>
            </a:r>
            <a:endParaRPr lang="nl-NL" sz="2400" dirty="0" smtClean="0">
              <a:solidFill>
                <a:srgbClr val="FF0066"/>
              </a:solidFill>
              <a:latin typeface="Arial Unicode MS" pitchFamily="34" charset="-128"/>
            </a:endParaRPr>
          </a:p>
        </p:txBody>
      </p:sp>
      <p:pic>
        <p:nvPicPr>
          <p:cNvPr id="4" name="Picture 9" descr="C:\Users\John\Pictures\Bespiegeling\H12Opmars\de Macht\the_great_dictator.jpg"/>
          <p:cNvPicPr>
            <a:picLocks noChangeAspect="1" noChangeArrowheads="1"/>
          </p:cNvPicPr>
          <p:nvPr/>
        </p:nvPicPr>
        <p:blipFill>
          <a:blip r:embed="rId2" cstate="print"/>
          <a:srcRect/>
          <a:stretch>
            <a:fillRect/>
          </a:stretch>
        </p:blipFill>
        <p:spPr bwMode="auto">
          <a:xfrm>
            <a:off x="6175375" y="2736850"/>
            <a:ext cx="2798763" cy="3886200"/>
          </a:xfrm>
          <a:prstGeom prst="rect">
            <a:avLst/>
          </a:prstGeom>
          <a:noFill/>
          <a:ln w="9525">
            <a:noFill/>
            <a:miter lim="800000"/>
            <a:headEnd/>
            <a:tailEnd/>
          </a:ln>
        </p:spPr>
      </p:pic>
      <p:sp>
        <p:nvSpPr>
          <p:cNvPr id="5" name="Text Box 13"/>
          <p:cNvSpPr txBox="1">
            <a:spLocks noChangeArrowheads="1"/>
          </p:cNvSpPr>
          <p:nvPr/>
        </p:nvSpPr>
        <p:spPr bwMode="auto">
          <a:xfrm>
            <a:off x="7105650" y="2371723"/>
            <a:ext cx="1868488" cy="274637"/>
          </a:xfrm>
          <a:prstGeom prst="rect">
            <a:avLst/>
          </a:prstGeom>
          <a:noFill/>
          <a:ln w="9525">
            <a:noFill/>
            <a:miter lim="800000"/>
            <a:headEnd/>
            <a:tailEnd/>
          </a:ln>
        </p:spPr>
        <p:txBody>
          <a:bodyPr wrap="none">
            <a:spAutoFit/>
          </a:bodyPr>
          <a:lstStyle/>
          <a:p>
            <a:r>
              <a:rPr lang="nl-NL" sz="1200" dirty="0">
                <a:hlinkClick r:id="rId3"/>
              </a:rPr>
              <a:t>Fragment: Great Dictator</a:t>
            </a:r>
            <a:endParaRPr lang="nl-NL" sz="1200" dirty="0"/>
          </a:p>
        </p:txBody>
      </p:sp>
      <p:pic>
        <p:nvPicPr>
          <p:cNvPr id="6" name="Picture 4" descr="https://encrypted-tbn3.gstatic.com/images?q=tbn:ANd9GcTze7z2w0U8PQpgV7FVGFCgPRvOFNOYZtYA9vOHlBeiuMUEPw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233" y="-9527"/>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51520" y="1885146"/>
            <a:ext cx="5400600" cy="954107"/>
          </a:xfrm>
          <a:prstGeom prst="rect">
            <a:avLst/>
          </a:prstGeom>
          <a:noFill/>
        </p:spPr>
        <p:txBody>
          <a:bodyPr wrap="square" rtlCol="0">
            <a:spAutoFit/>
          </a:bodyPr>
          <a:lstStyle/>
          <a:p>
            <a:r>
              <a:rPr lang="nl-NL" sz="1400" dirty="0" smtClean="0"/>
              <a:t>1940 </a:t>
            </a:r>
          </a:p>
          <a:p>
            <a:r>
              <a:rPr lang="nl-NL" sz="1400" dirty="0" smtClean="0"/>
              <a:t>Zowel komisch als beangstigend.</a:t>
            </a:r>
          </a:p>
          <a:p>
            <a:r>
              <a:rPr lang="nl-NL" sz="1400" dirty="0" smtClean="0"/>
              <a:t>Humor als wapen en troost.</a:t>
            </a:r>
          </a:p>
          <a:p>
            <a:r>
              <a:rPr lang="nl-NL" sz="1400" dirty="0" smtClean="0"/>
              <a:t>Eerste film met gesproken dialogen (rabarber Duits)</a:t>
            </a:r>
            <a:endParaRPr lang="nl-NL" sz="1400" dirty="0"/>
          </a:p>
        </p:txBody>
      </p:sp>
      <p:pic>
        <p:nvPicPr>
          <p:cNvPr id="8" name="Picture 2" descr="http://static.guim.co.uk/sys-images/Film/Pix/pictures/2010/10/14/1287074779770/Charlie-Chaplin-in-The-Gr-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1" y="3050034"/>
            <a:ext cx="5955027" cy="35730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3.gstatic.com/images?q=tbn:ANd9GcTze7z2w0U8PQpgV7FVGFCgPRvOFNOYZtYA9vOHlBeiuMUEPw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52320" y="0"/>
            <a:ext cx="2435743"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24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Sociaal realisme</a:t>
            </a:r>
            <a:endParaRPr lang="nl-NL" sz="2400" dirty="0" smtClean="0">
              <a:solidFill>
                <a:srgbClr val="FF0066"/>
              </a:solidFill>
              <a:latin typeface="Arial Unicode MS" pitchFamily="34" charset="-128"/>
            </a:endParaRPr>
          </a:p>
        </p:txBody>
      </p:sp>
      <p:pic>
        <p:nvPicPr>
          <p:cNvPr id="4" name="Picture 19" descr="C:\Users\John\Pictures\Bespiegeling\H12Opmars\de Macht\nazi-propaganda-posters-002.jpg"/>
          <p:cNvPicPr>
            <a:picLocks noChangeAspect="1" noChangeArrowheads="1"/>
          </p:cNvPicPr>
          <p:nvPr/>
        </p:nvPicPr>
        <p:blipFill>
          <a:blip r:embed="rId2" cstate="print"/>
          <a:srcRect/>
          <a:stretch>
            <a:fillRect/>
          </a:stretch>
        </p:blipFill>
        <p:spPr bwMode="auto">
          <a:xfrm>
            <a:off x="5848350" y="2590800"/>
            <a:ext cx="3295650" cy="3810000"/>
          </a:xfrm>
          <a:prstGeom prst="rect">
            <a:avLst/>
          </a:prstGeom>
          <a:noFill/>
          <a:ln w="9525">
            <a:noFill/>
            <a:miter lim="800000"/>
            <a:headEnd/>
            <a:tailEnd/>
          </a:ln>
        </p:spPr>
      </p:pic>
      <p:pic>
        <p:nvPicPr>
          <p:cNvPr id="5" name="Picture 8" descr="C:\Users\John\Pictures\Bespiegeling\H12Opmars\de Macht\Lenin.bmp"/>
          <p:cNvPicPr>
            <a:picLocks noChangeAspect="1" noChangeArrowheads="1"/>
          </p:cNvPicPr>
          <p:nvPr/>
        </p:nvPicPr>
        <p:blipFill>
          <a:blip r:embed="rId3" cstate="print"/>
          <a:srcRect/>
          <a:stretch>
            <a:fillRect/>
          </a:stretch>
        </p:blipFill>
        <p:spPr bwMode="auto">
          <a:xfrm>
            <a:off x="0" y="2667000"/>
            <a:ext cx="2836863" cy="3733800"/>
          </a:xfrm>
          <a:prstGeom prst="rect">
            <a:avLst/>
          </a:prstGeom>
          <a:noFill/>
          <a:ln w="9525">
            <a:noFill/>
            <a:miter lim="800000"/>
            <a:headEnd/>
            <a:tailEnd/>
          </a:ln>
        </p:spPr>
      </p:pic>
      <p:pic>
        <p:nvPicPr>
          <p:cNvPr id="6" name="Picture 9" descr="C:\Users\John\Pictures\Bespiegeling\H12Opmars\de Macht\Stalin_WithKids.jpg"/>
          <p:cNvPicPr>
            <a:picLocks noChangeAspect="1" noChangeArrowheads="1"/>
          </p:cNvPicPr>
          <p:nvPr/>
        </p:nvPicPr>
        <p:blipFill>
          <a:blip r:embed="rId4" cstate="print"/>
          <a:srcRect/>
          <a:stretch>
            <a:fillRect/>
          </a:stretch>
        </p:blipFill>
        <p:spPr bwMode="auto">
          <a:xfrm>
            <a:off x="3016250" y="2590800"/>
            <a:ext cx="2673350" cy="3810000"/>
          </a:xfrm>
          <a:prstGeom prst="rect">
            <a:avLst/>
          </a:prstGeom>
          <a:noFill/>
          <a:ln w="9525">
            <a:noFill/>
            <a:miter lim="800000"/>
            <a:headEnd/>
            <a:tailEnd/>
          </a:ln>
        </p:spPr>
      </p:pic>
      <p:sp>
        <p:nvSpPr>
          <p:cNvPr id="7" name="Text Box 17"/>
          <p:cNvSpPr txBox="1">
            <a:spLocks noChangeArrowheads="1"/>
          </p:cNvSpPr>
          <p:nvPr/>
        </p:nvSpPr>
        <p:spPr bwMode="auto">
          <a:xfrm>
            <a:off x="136525" y="609600"/>
            <a:ext cx="9007475" cy="1107996"/>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dirty="0" err="1" smtClean="0"/>
              <a:t>Lenin</a:t>
            </a:r>
            <a:r>
              <a:rPr lang="nl-NL" dirty="0" err="1"/>
              <a:t>:</a:t>
            </a:r>
            <a:r>
              <a:rPr lang="nl-NL" i="1" dirty="0" err="1">
                <a:latin typeface="Times New Roman" pitchFamily="18" charset="0"/>
              </a:rPr>
              <a:t>‘</a:t>
            </a:r>
            <a:r>
              <a:rPr lang="nl-NL" i="1" dirty="0" err="1"/>
              <a:t>Zolang</a:t>
            </a:r>
            <a:r>
              <a:rPr lang="nl-NL" i="1" dirty="0"/>
              <a:t> er schaarste is zullen de avant-gardisten maar van hun enthousiasme moeten leven</a:t>
            </a:r>
            <a:r>
              <a:rPr lang="nl-NL" i="1" dirty="0">
                <a:latin typeface="Times New Roman" pitchFamily="18" charset="0"/>
              </a:rPr>
              <a:t>’</a:t>
            </a:r>
            <a:r>
              <a:rPr lang="nl-NL" dirty="0"/>
              <a:t> </a:t>
            </a:r>
            <a:endParaRPr lang="nl-NL" dirty="0" smtClean="0"/>
          </a:p>
          <a:p>
            <a:r>
              <a:rPr lang="nl-NL" dirty="0" smtClean="0"/>
              <a:t>Het </a:t>
            </a:r>
            <a:r>
              <a:rPr lang="nl-NL" dirty="0" err="1"/>
              <a:t>sociaal-realisme</a:t>
            </a:r>
            <a:r>
              <a:rPr lang="nl-NL" dirty="0"/>
              <a:t> </a:t>
            </a:r>
            <a:r>
              <a:rPr lang="nl-NL" dirty="0" smtClean="0"/>
              <a:t> zet </a:t>
            </a:r>
            <a:r>
              <a:rPr lang="nl-NL" dirty="0"/>
              <a:t>de zegeningen van de revolutie in herkenbare beelden </a:t>
            </a:r>
            <a:r>
              <a:rPr lang="nl-NL" dirty="0" smtClean="0"/>
              <a:t>neer.</a:t>
            </a:r>
          </a:p>
          <a:p>
            <a:endParaRPr lang="nl-NL" dirty="0" smtClean="0"/>
          </a:p>
        </p:txBody>
      </p:sp>
    </p:spTree>
    <p:extLst>
      <p:ext uri="{BB962C8B-B14F-4D97-AF65-F5344CB8AC3E}">
        <p14:creationId xmlns:p14="http://schemas.microsoft.com/office/powerpoint/2010/main" val="2727423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3"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Vluchten of concentratiekamp?</a:t>
            </a:r>
            <a:endParaRPr lang="nl-NL" sz="2400" dirty="0" smtClean="0">
              <a:solidFill>
                <a:srgbClr val="FF0066"/>
              </a:solidFill>
              <a:latin typeface="Arial Unicode MS" pitchFamily="34" charset="-128"/>
            </a:endParaRPr>
          </a:p>
        </p:txBody>
      </p:sp>
      <p:sp>
        <p:nvSpPr>
          <p:cNvPr id="4" name="Rechthoek 3"/>
          <p:cNvSpPr/>
          <p:nvPr/>
        </p:nvSpPr>
        <p:spPr>
          <a:xfrm>
            <a:off x="179512" y="1124744"/>
            <a:ext cx="7920880" cy="830997"/>
          </a:xfrm>
          <a:prstGeom prst="rect">
            <a:avLst/>
          </a:prstGeom>
        </p:spPr>
        <p:txBody>
          <a:bodyPr wrap="square">
            <a:spAutoFit/>
          </a:bodyPr>
          <a:lstStyle/>
          <a:p>
            <a:r>
              <a:rPr lang="nl-NL" sz="1600" dirty="0"/>
              <a:t>Na de dood van Lenin raakt de avant-garde ge</a:t>
            </a:r>
            <a:r>
              <a:rPr lang="nl-NL" sz="1600" dirty="0">
                <a:latin typeface="Times New Roman" pitchFamily="18" charset="0"/>
              </a:rPr>
              <a:t>ï</a:t>
            </a:r>
            <a:r>
              <a:rPr lang="nl-NL" sz="1600" dirty="0"/>
              <a:t>soleerd. </a:t>
            </a:r>
          </a:p>
          <a:p>
            <a:r>
              <a:rPr lang="nl-NL" sz="1600" dirty="0"/>
              <a:t>In 1932 hervormt Stalin alle artistieke organisaties </a:t>
            </a:r>
            <a:r>
              <a:rPr lang="nl-NL" sz="1600" dirty="0">
                <a:sym typeface="Wingdings" panose="05000000000000000000" pitchFamily="2" charset="2"/>
              </a:rPr>
              <a:t> totaalverbod.</a:t>
            </a:r>
          </a:p>
          <a:p>
            <a:r>
              <a:rPr lang="nl-NL" sz="1600" dirty="0">
                <a:sym typeface="Wingdings" panose="05000000000000000000" pitchFamily="2" charset="2"/>
              </a:rPr>
              <a:t>Vluchten of heropvoedingskamp</a:t>
            </a:r>
            <a:endParaRPr lang="nl-NL" sz="1600" dirty="0"/>
          </a:p>
        </p:txBody>
      </p:sp>
      <p:pic>
        <p:nvPicPr>
          <p:cNvPr id="5" name="Picture 2" descr="http://www.designishistory.com/images/lissitzky/BeatTheWhi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0848"/>
            <a:ext cx="2500312" cy="1995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s6.wikipaintings.org/images/kazimir-malevich/suprematism-two-dimensional-self-portrait-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74" y="4221088"/>
            <a:ext cx="2082435" cy="2478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icroteatro.it/public/cisbit/en/content/files/images/microt/bi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430" y="4312027"/>
            <a:ext cx="4297313" cy="2337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method.vtheatre.net/images/metho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2751" y="1657760"/>
            <a:ext cx="1883471" cy="280166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3275856" y="2060848"/>
            <a:ext cx="3115230" cy="1323439"/>
          </a:xfrm>
          <a:prstGeom prst="rect">
            <a:avLst/>
          </a:prstGeom>
          <a:noFill/>
        </p:spPr>
        <p:txBody>
          <a:bodyPr wrap="square" rtlCol="0">
            <a:spAutoFit/>
          </a:bodyPr>
          <a:lstStyle/>
          <a:p>
            <a:r>
              <a:rPr lang="nl-NL" sz="1600" dirty="0" smtClean="0"/>
              <a:t>El </a:t>
            </a:r>
            <a:r>
              <a:rPr lang="nl-NL" sz="1600" dirty="0" err="1" smtClean="0"/>
              <a:t>Lissitzky</a:t>
            </a:r>
            <a:r>
              <a:rPr lang="nl-NL" sz="1600" dirty="0" smtClean="0"/>
              <a:t> </a:t>
            </a:r>
            <a:r>
              <a:rPr lang="nl-NL" sz="1600" dirty="0" smtClean="0">
                <a:sym typeface="Wingdings" panose="05000000000000000000" pitchFamily="2" charset="2"/>
              </a:rPr>
              <a:t> Bauhaus</a:t>
            </a:r>
          </a:p>
          <a:p>
            <a:r>
              <a:rPr lang="nl-NL" sz="1600" dirty="0" err="1" smtClean="0">
                <a:sym typeface="Wingdings" panose="05000000000000000000" pitchFamily="2" charset="2"/>
              </a:rPr>
              <a:t>Malevich</a:t>
            </a:r>
            <a:r>
              <a:rPr lang="nl-NL" sz="1600" dirty="0" smtClean="0">
                <a:sym typeface="Wingdings" panose="05000000000000000000" pitchFamily="2" charset="2"/>
              </a:rPr>
              <a:t>  Brengt werk naar buitenland</a:t>
            </a:r>
          </a:p>
          <a:p>
            <a:r>
              <a:rPr lang="nl-NL" sz="1600" dirty="0" err="1" smtClean="0">
                <a:sym typeface="Wingdings" panose="05000000000000000000" pitchFamily="2" charset="2"/>
              </a:rPr>
              <a:t>Meyerhold</a:t>
            </a:r>
            <a:r>
              <a:rPr lang="nl-NL" sz="1600" dirty="0" smtClean="0">
                <a:sym typeface="Wingdings" panose="05000000000000000000" pitchFamily="2" charset="2"/>
              </a:rPr>
              <a:t> </a:t>
            </a:r>
            <a:r>
              <a:rPr lang="nl-NL" sz="1600" dirty="0" err="1" smtClean="0">
                <a:sym typeface="Wingdings" panose="05000000000000000000" pitchFamily="2" charset="2"/>
              </a:rPr>
              <a:t>concentratiekmap</a:t>
            </a:r>
            <a:endParaRPr lang="nl-NL" sz="1600" dirty="0" smtClean="0">
              <a:sym typeface="Wingdings" panose="05000000000000000000" pitchFamily="2" charset="2"/>
            </a:endParaRPr>
          </a:p>
          <a:p>
            <a:r>
              <a:rPr lang="nl-NL" sz="1600" dirty="0" err="1" smtClean="0">
                <a:sym typeface="Wingdings" panose="05000000000000000000" pitchFamily="2" charset="2"/>
              </a:rPr>
              <a:t>Stanislavsky</a:t>
            </a:r>
            <a:r>
              <a:rPr lang="nl-NL" sz="1600" dirty="0" smtClean="0">
                <a:sym typeface="Wingdings" panose="05000000000000000000" pitchFamily="2" charset="2"/>
              </a:rPr>
              <a:t>  1937 Leninorde</a:t>
            </a:r>
            <a:endParaRPr lang="nl-NL" sz="1600" dirty="0"/>
          </a:p>
        </p:txBody>
      </p:sp>
    </p:spTree>
    <p:extLst>
      <p:ext uri="{BB962C8B-B14F-4D97-AF65-F5344CB8AC3E}">
        <p14:creationId xmlns:p14="http://schemas.microsoft.com/office/powerpoint/2010/main" val="385498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4" name="Text Box 13"/>
          <p:cNvSpPr txBox="1">
            <a:spLocks noChangeArrowheads="1"/>
          </p:cNvSpPr>
          <p:nvPr/>
        </p:nvSpPr>
        <p:spPr bwMode="auto">
          <a:xfrm>
            <a:off x="138235" y="1054158"/>
            <a:ext cx="2895600" cy="738664"/>
          </a:xfrm>
          <a:prstGeom prst="rect">
            <a:avLst/>
          </a:prstGeom>
          <a:noFill/>
          <a:ln w="9525">
            <a:noFill/>
            <a:miter lim="800000"/>
            <a:headEnd/>
            <a:tailEnd/>
          </a:ln>
        </p:spPr>
        <p:txBody>
          <a:bodyPr>
            <a:spAutoFit/>
          </a:bodyPr>
          <a:lstStyle/>
          <a:p>
            <a:r>
              <a:rPr lang="nl-NL" dirty="0" smtClean="0"/>
              <a:t>1917 </a:t>
            </a:r>
            <a:r>
              <a:rPr lang="nl-NL" dirty="0"/>
              <a:t>tot 1921 de officiële </a:t>
            </a:r>
            <a:r>
              <a:rPr lang="nl-NL" dirty="0" smtClean="0"/>
              <a:t>kunst.</a:t>
            </a:r>
          </a:p>
          <a:p>
            <a:r>
              <a:rPr lang="nl-NL" dirty="0" smtClean="0"/>
              <a:t>Constructie zichtbaar</a:t>
            </a:r>
          </a:p>
          <a:p>
            <a:endParaRPr lang="nl-NL" dirty="0"/>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Constructivisme, constructie van een nieuwe wereldorde</a:t>
            </a:r>
            <a:endParaRPr lang="nl-NL" sz="2400" dirty="0" smtClean="0">
              <a:solidFill>
                <a:srgbClr val="FF0066"/>
              </a:solidFill>
              <a:latin typeface="Arial Unicode MS" pitchFamily="34" charset="-128"/>
            </a:endParaRPr>
          </a:p>
        </p:txBody>
      </p:sp>
      <p:pic>
        <p:nvPicPr>
          <p:cNvPr id="6" name="Picture 2" descr="http://25.media.tumblr.com/2d134c8e270700a779f3140ac95f9f24/tumblr_mfjakzZCGr1rvujcp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128989" cy="437238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395536" y="6381327"/>
            <a:ext cx="2520280" cy="246221"/>
          </a:xfrm>
          <a:prstGeom prst="rect">
            <a:avLst/>
          </a:prstGeom>
          <a:noFill/>
        </p:spPr>
        <p:txBody>
          <a:bodyPr wrap="square" rtlCol="0">
            <a:spAutoFit/>
          </a:bodyPr>
          <a:lstStyle/>
          <a:p>
            <a:r>
              <a:rPr lang="nl-NL" sz="1000" dirty="0" err="1" smtClean="0">
                <a:solidFill>
                  <a:schemeClr val="bg1"/>
                </a:solidFill>
              </a:rPr>
              <a:t>Naum</a:t>
            </a:r>
            <a:r>
              <a:rPr lang="nl-NL" sz="1000" dirty="0" smtClean="0">
                <a:solidFill>
                  <a:schemeClr val="bg1"/>
                </a:solidFill>
              </a:rPr>
              <a:t> </a:t>
            </a:r>
            <a:r>
              <a:rPr lang="nl-NL" sz="1000" dirty="0" err="1" smtClean="0">
                <a:solidFill>
                  <a:schemeClr val="bg1"/>
                </a:solidFill>
              </a:rPr>
              <a:t>Gabo</a:t>
            </a:r>
            <a:r>
              <a:rPr lang="nl-NL" sz="1000" dirty="0" smtClean="0">
                <a:solidFill>
                  <a:schemeClr val="bg1"/>
                </a:solidFill>
              </a:rPr>
              <a:t>, 1915</a:t>
            </a:r>
            <a:endParaRPr lang="nl-NL" sz="1000" dirty="0">
              <a:solidFill>
                <a:schemeClr val="bg1"/>
              </a:solidFill>
            </a:endParaRPr>
          </a:p>
        </p:txBody>
      </p:sp>
      <p:pic>
        <p:nvPicPr>
          <p:cNvPr id="8" name="Picture 14" descr="C:\Users\John\Pictures\Bespiegeling\H12Opmars\Naum_Gabo_Gestileerde bloem.jpg"/>
          <p:cNvPicPr>
            <a:picLocks noChangeAspect="1" noChangeArrowheads="1"/>
          </p:cNvPicPr>
          <p:nvPr/>
        </p:nvPicPr>
        <p:blipFill>
          <a:blip r:embed="rId3" cstate="print"/>
          <a:srcRect/>
          <a:stretch>
            <a:fillRect/>
          </a:stretch>
        </p:blipFill>
        <p:spPr bwMode="auto">
          <a:xfrm>
            <a:off x="3707904" y="1096130"/>
            <a:ext cx="2106380" cy="5626670"/>
          </a:xfrm>
          <a:prstGeom prst="rect">
            <a:avLst/>
          </a:prstGeom>
          <a:noFill/>
          <a:ln w="9525">
            <a:noFill/>
            <a:miter lim="800000"/>
            <a:headEnd/>
            <a:tailEnd/>
          </a:ln>
        </p:spPr>
      </p:pic>
      <p:pic>
        <p:nvPicPr>
          <p:cNvPr id="9" name="Picture 12" descr="C:\Users\John\Pictures\Bespiegeling\H12Opmars\Pevsner_Torso_1925.jpg"/>
          <p:cNvPicPr>
            <a:picLocks noChangeAspect="1" noChangeArrowheads="1"/>
          </p:cNvPicPr>
          <p:nvPr/>
        </p:nvPicPr>
        <p:blipFill>
          <a:blip r:embed="rId4" cstate="print"/>
          <a:srcRect/>
          <a:stretch>
            <a:fillRect/>
          </a:stretch>
        </p:blipFill>
        <p:spPr bwMode="auto">
          <a:xfrm>
            <a:off x="6028908" y="1916832"/>
            <a:ext cx="2932917" cy="4372387"/>
          </a:xfrm>
          <a:prstGeom prst="rect">
            <a:avLst/>
          </a:prstGeom>
          <a:noFill/>
          <a:ln w="9525">
            <a:noFill/>
            <a:miter lim="800000"/>
            <a:headEnd/>
            <a:tailEnd/>
          </a:ln>
        </p:spPr>
      </p:pic>
      <p:sp>
        <p:nvSpPr>
          <p:cNvPr id="10" name="Rechthoek 9"/>
          <p:cNvSpPr/>
          <p:nvPr/>
        </p:nvSpPr>
        <p:spPr>
          <a:xfrm>
            <a:off x="6028908" y="6350548"/>
            <a:ext cx="1834156" cy="246221"/>
          </a:xfrm>
          <a:prstGeom prst="rect">
            <a:avLst/>
          </a:prstGeom>
        </p:spPr>
        <p:txBody>
          <a:bodyPr wrap="none">
            <a:spAutoFit/>
          </a:bodyPr>
          <a:lstStyle/>
          <a:p>
            <a:r>
              <a:rPr lang="nl-NL" sz="1000" dirty="0">
                <a:solidFill>
                  <a:schemeClr val="bg1"/>
                </a:solidFill>
              </a:rPr>
              <a:t>Antoine </a:t>
            </a:r>
            <a:r>
              <a:rPr lang="nl-NL" sz="1000" dirty="0" err="1" smtClean="0">
                <a:solidFill>
                  <a:schemeClr val="bg1"/>
                </a:solidFill>
              </a:rPr>
              <a:t>Pevsner</a:t>
            </a:r>
            <a:r>
              <a:rPr lang="nl-NL" sz="1000" dirty="0" smtClean="0">
                <a:solidFill>
                  <a:schemeClr val="bg1"/>
                </a:solidFill>
              </a:rPr>
              <a:t>, Torso 1925</a:t>
            </a:r>
            <a:endParaRPr lang="nl-NL" sz="1000" dirty="0">
              <a:solidFill>
                <a:schemeClr val="bg1"/>
              </a:solidFill>
            </a:endParaRPr>
          </a:p>
        </p:txBody>
      </p:sp>
    </p:spTree>
    <p:extLst>
      <p:ext uri="{BB962C8B-B14F-4D97-AF65-F5344CB8AC3E}">
        <p14:creationId xmlns:p14="http://schemas.microsoft.com/office/powerpoint/2010/main" val="3564224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9"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a:t>
            </a:r>
            <a:r>
              <a:rPr lang="nl-NL" sz="2400" dirty="0" err="1" smtClean="0">
                <a:solidFill>
                  <a:schemeClr val="tx2"/>
                </a:solidFill>
                <a:latin typeface="Arial Unicode MS" pitchFamily="34" charset="-128"/>
              </a:rPr>
              <a:t>Entartete</a:t>
            </a:r>
            <a:r>
              <a:rPr lang="nl-NL" sz="2400" dirty="0" smtClean="0">
                <a:solidFill>
                  <a:schemeClr val="tx2"/>
                </a:solidFill>
                <a:latin typeface="Arial Unicode MS" pitchFamily="34" charset="-128"/>
              </a:rPr>
              <a:t> kunst</a:t>
            </a:r>
            <a:endParaRPr lang="nl-NL" sz="2400" dirty="0" smtClean="0">
              <a:solidFill>
                <a:srgbClr val="FF0066"/>
              </a:solidFill>
              <a:latin typeface="Arial Unicode MS" pitchFamily="34" charset="-128"/>
            </a:endParaRPr>
          </a:p>
        </p:txBody>
      </p:sp>
      <p:pic>
        <p:nvPicPr>
          <p:cNvPr id="10" name="Picture 5" descr="C:\Users\John\Pictures\Bespiegeling\H11Spiegel\Abstractie\kandinsky_Improvisatie30_1913.jpg"/>
          <p:cNvPicPr>
            <a:picLocks noChangeAspect="1" noChangeArrowheads="1"/>
          </p:cNvPicPr>
          <p:nvPr/>
        </p:nvPicPr>
        <p:blipFill>
          <a:blip r:embed="rId2" cstate="print"/>
          <a:srcRect/>
          <a:stretch>
            <a:fillRect/>
          </a:stretch>
        </p:blipFill>
        <p:spPr bwMode="auto">
          <a:xfrm>
            <a:off x="-540568" y="3820514"/>
            <a:ext cx="2880320" cy="2850869"/>
          </a:xfrm>
          <a:prstGeom prst="rect">
            <a:avLst/>
          </a:prstGeom>
          <a:noFill/>
          <a:ln w="9525">
            <a:noFill/>
            <a:miter lim="800000"/>
            <a:headEnd/>
            <a:tailEnd/>
          </a:ln>
        </p:spPr>
      </p:pic>
      <p:pic>
        <p:nvPicPr>
          <p:cNvPr id="11" name="Picture 8" descr="C:\Users\John\Pictures\Bespiegeling\H11Spiegel\Maskers\Picasso_Head of a woman_1907.jpg"/>
          <p:cNvPicPr>
            <a:picLocks noChangeAspect="1" noChangeArrowheads="1"/>
          </p:cNvPicPr>
          <p:nvPr/>
        </p:nvPicPr>
        <p:blipFill>
          <a:blip r:embed="rId3" cstate="print"/>
          <a:srcRect/>
          <a:stretch>
            <a:fillRect/>
          </a:stretch>
        </p:blipFill>
        <p:spPr bwMode="auto">
          <a:xfrm>
            <a:off x="2470246" y="3820514"/>
            <a:ext cx="2088232" cy="2677066"/>
          </a:xfrm>
          <a:prstGeom prst="rect">
            <a:avLst/>
          </a:prstGeom>
          <a:noFill/>
          <a:ln w="9525">
            <a:noFill/>
            <a:miter lim="800000"/>
            <a:headEnd/>
            <a:tailEnd/>
          </a:ln>
        </p:spPr>
      </p:pic>
      <p:pic>
        <p:nvPicPr>
          <p:cNvPr id="12" name="Picture 9" descr="C:\Users\John\Pictures\Bespiegeling\H11Spiegel\Dada\Schwitters_kotsbild_1922.jpg"/>
          <p:cNvPicPr>
            <a:picLocks noChangeAspect="1" noChangeArrowheads="1"/>
          </p:cNvPicPr>
          <p:nvPr/>
        </p:nvPicPr>
        <p:blipFill>
          <a:blip r:embed="rId4" cstate="print"/>
          <a:srcRect/>
          <a:stretch>
            <a:fillRect/>
          </a:stretch>
        </p:blipFill>
        <p:spPr bwMode="auto">
          <a:xfrm>
            <a:off x="6948264" y="3820514"/>
            <a:ext cx="2195736" cy="3037485"/>
          </a:xfrm>
          <a:prstGeom prst="rect">
            <a:avLst/>
          </a:prstGeom>
          <a:noFill/>
          <a:ln w="9525">
            <a:noFill/>
            <a:miter lim="800000"/>
            <a:headEnd/>
            <a:tailEnd/>
          </a:ln>
        </p:spPr>
      </p:pic>
      <p:pic>
        <p:nvPicPr>
          <p:cNvPr id="13" name="Picture 10" descr="C:\Users\John\Pictures\Bespiegeling\H11Spiegel\Montage\Grozs_Daum Marries_1920.jpg"/>
          <p:cNvPicPr>
            <a:picLocks noChangeAspect="1" noChangeArrowheads="1"/>
          </p:cNvPicPr>
          <p:nvPr/>
        </p:nvPicPr>
        <p:blipFill>
          <a:blip r:embed="rId5" cstate="print"/>
          <a:srcRect/>
          <a:stretch>
            <a:fillRect/>
          </a:stretch>
        </p:blipFill>
        <p:spPr bwMode="auto">
          <a:xfrm>
            <a:off x="4728608" y="3820514"/>
            <a:ext cx="2040022" cy="2829657"/>
          </a:xfrm>
          <a:prstGeom prst="rect">
            <a:avLst/>
          </a:prstGeom>
          <a:noFill/>
          <a:ln w="9525">
            <a:noFill/>
            <a:miter lim="800000"/>
            <a:headEnd/>
            <a:tailEnd/>
          </a:ln>
        </p:spPr>
      </p:pic>
      <p:sp>
        <p:nvSpPr>
          <p:cNvPr id="14" name="Text Box 11"/>
          <p:cNvSpPr txBox="1">
            <a:spLocks noChangeArrowheads="1"/>
          </p:cNvSpPr>
          <p:nvPr/>
        </p:nvSpPr>
        <p:spPr bwMode="auto">
          <a:xfrm>
            <a:off x="136525" y="380851"/>
            <a:ext cx="3715395" cy="2462213"/>
          </a:xfrm>
          <a:prstGeom prst="rect">
            <a:avLst/>
          </a:prstGeom>
          <a:noFill/>
          <a:ln w="9525">
            <a:noFill/>
            <a:miter lim="800000"/>
            <a:headEnd/>
            <a:tailEnd/>
          </a:ln>
        </p:spPr>
        <p:txBody>
          <a:bodyPr wrap="square">
            <a:spAutoFit/>
          </a:bodyPr>
          <a:lstStyle/>
          <a:p>
            <a:endParaRPr lang="nl-NL" sz="2400" b="1" dirty="0" smtClean="0">
              <a:solidFill>
                <a:srgbClr val="CC00FF"/>
              </a:solidFill>
            </a:endParaRPr>
          </a:p>
          <a:p>
            <a:endParaRPr lang="nl-NL" dirty="0" smtClean="0"/>
          </a:p>
          <a:p>
            <a:r>
              <a:rPr lang="nl-NL" sz="1400" dirty="0" smtClean="0"/>
              <a:t>Jaren 20: Oost-Europese </a:t>
            </a:r>
            <a:r>
              <a:rPr lang="nl-NL" sz="1400" dirty="0"/>
              <a:t>kunstenaars vluchten </a:t>
            </a:r>
            <a:r>
              <a:rPr lang="nl-NL" sz="1400" dirty="0" smtClean="0"/>
              <a:t>naar Duitsland</a:t>
            </a:r>
            <a:r>
              <a:rPr lang="nl-NL" sz="1400" dirty="0"/>
              <a:t>. </a:t>
            </a:r>
            <a:endParaRPr lang="nl-NL" sz="1400" dirty="0" smtClean="0"/>
          </a:p>
          <a:p>
            <a:r>
              <a:rPr lang="nl-NL" sz="1400" dirty="0" smtClean="0"/>
              <a:t>Opkomst </a:t>
            </a:r>
            <a:r>
              <a:rPr lang="nl-NL" sz="1400" dirty="0"/>
              <a:t>van het fascisme maakt hun ook daar het werken onmogelijk. </a:t>
            </a:r>
            <a:endParaRPr lang="nl-NL" sz="1400" dirty="0" smtClean="0"/>
          </a:p>
          <a:p>
            <a:r>
              <a:rPr lang="nl-NL" sz="1400" dirty="0" smtClean="0"/>
              <a:t>Hitler bepleit een nieuwe Germaanse kunst (</a:t>
            </a:r>
            <a:r>
              <a:rPr lang="nl-NL" sz="1400" dirty="0" err="1" smtClean="0"/>
              <a:t>Volksempfinden</a:t>
            </a:r>
            <a:r>
              <a:rPr lang="nl-NL" sz="1400" dirty="0" smtClean="0"/>
              <a:t>).</a:t>
            </a:r>
            <a:r>
              <a:rPr lang="nl-NL" sz="1400" dirty="0"/>
              <a:t/>
            </a:r>
            <a:br>
              <a:rPr lang="nl-NL" sz="1400" dirty="0"/>
            </a:br>
            <a:r>
              <a:rPr lang="nl-NL" sz="1400" dirty="0"/>
              <a:t>Vanaf 1933 begint in Duitsland de vernietiging van alle vormen van </a:t>
            </a:r>
            <a:r>
              <a:rPr lang="nl-NL" sz="1400" dirty="0" smtClean="0"/>
              <a:t>modernisme</a:t>
            </a:r>
            <a:r>
              <a:rPr lang="nl-NL" sz="1400" dirty="0"/>
              <a:t>.</a:t>
            </a:r>
          </a:p>
        </p:txBody>
      </p:sp>
      <p:sp>
        <p:nvSpPr>
          <p:cNvPr id="15" name="Tekstvak 14"/>
          <p:cNvSpPr txBox="1"/>
          <p:nvPr/>
        </p:nvSpPr>
        <p:spPr>
          <a:xfrm>
            <a:off x="4196239" y="1023372"/>
            <a:ext cx="4752529" cy="2554545"/>
          </a:xfrm>
          <a:prstGeom prst="rect">
            <a:avLst/>
          </a:prstGeom>
          <a:solidFill>
            <a:schemeClr val="accent6"/>
          </a:solidFill>
        </p:spPr>
        <p:txBody>
          <a:bodyPr wrap="square" rtlCol="0">
            <a:spAutoFit/>
          </a:bodyPr>
          <a:lstStyle/>
          <a:p>
            <a:r>
              <a:rPr lang="nl-NL" sz="1400" i="1" dirty="0" smtClean="0">
                <a:solidFill>
                  <a:schemeClr val="bg1"/>
                </a:solidFill>
              </a:rPr>
              <a:t>“Ieder jaar iets nieuws. De ene keer is het impressionisme, dan futurisme, kubisme, misschien zelfs dadaïsme. Het resultaat is dat er vervolgens voor de meest waanzinnige onbenullige monstruositeiten duizenden woorden gevonden moeten worden om ze eigen etiket te geven. Als het aan de ene kant niet zo treurig was, zou het grappig zijn een lijst te maken van alle slogans en clichés die de zogenaamde ‘ingewijden de kunst’ nodig hadden om in de laatste jaren hun armzalige producten te beschrijven.” </a:t>
            </a:r>
          </a:p>
          <a:p>
            <a:endParaRPr lang="nl-NL" sz="1400" i="1" dirty="0" smtClean="0">
              <a:solidFill>
                <a:schemeClr val="bg1"/>
              </a:solidFill>
            </a:endParaRPr>
          </a:p>
          <a:p>
            <a:r>
              <a:rPr lang="nl-NL" sz="1000" i="1" dirty="0" smtClean="0">
                <a:solidFill>
                  <a:schemeClr val="bg1"/>
                </a:solidFill>
              </a:rPr>
              <a:t>Hitler, 1937, </a:t>
            </a:r>
          </a:p>
          <a:p>
            <a:r>
              <a:rPr lang="nl-NL" sz="1000" i="1" dirty="0" smtClean="0">
                <a:solidFill>
                  <a:schemeClr val="bg1"/>
                </a:solidFill>
              </a:rPr>
              <a:t>Opening </a:t>
            </a:r>
            <a:r>
              <a:rPr lang="nl-NL" sz="1000" i="1" dirty="0" err="1" smtClean="0">
                <a:solidFill>
                  <a:schemeClr val="bg1"/>
                </a:solidFill>
              </a:rPr>
              <a:t>Haus</a:t>
            </a:r>
            <a:r>
              <a:rPr lang="nl-NL" sz="1000" i="1" dirty="0" smtClean="0">
                <a:solidFill>
                  <a:schemeClr val="bg1"/>
                </a:solidFill>
              </a:rPr>
              <a:t> der Deutsche Kunst </a:t>
            </a:r>
            <a:endParaRPr lang="nl-NL" sz="1000" i="1" dirty="0">
              <a:solidFill>
                <a:schemeClr val="bg1"/>
              </a:solidFill>
            </a:endParaRPr>
          </a:p>
        </p:txBody>
      </p:sp>
    </p:spTree>
    <p:extLst>
      <p:ext uri="{BB962C8B-B14F-4D97-AF65-F5344CB8AC3E}">
        <p14:creationId xmlns:p14="http://schemas.microsoft.com/office/powerpoint/2010/main" val="9083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Het nieuwe paradijs </a:t>
            </a:r>
            <a:endParaRPr lang="nl-NL" sz="2400" dirty="0" smtClean="0">
              <a:solidFill>
                <a:srgbClr val="FF0066"/>
              </a:solidFill>
              <a:latin typeface="Arial Unicode MS" pitchFamily="34" charset="-128"/>
            </a:endParaRPr>
          </a:p>
        </p:txBody>
      </p:sp>
      <p:sp>
        <p:nvSpPr>
          <p:cNvPr id="6" name="Text Box 6"/>
          <p:cNvSpPr txBox="1">
            <a:spLocks noChangeArrowheads="1"/>
          </p:cNvSpPr>
          <p:nvPr/>
        </p:nvSpPr>
        <p:spPr bwMode="auto">
          <a:xfrm>
            <a:off x="152400" y="914400"/>
            <a:ext cx="8626475" cy="2308324"/>
          </a:xfrm>
          <a:prstGeom prst="rect">
            <a:avLst/>
          </a:prstGeom>
          <a:noFill/>
          <a:ln w="9525">
            <a:noFill/>
            <a:miter lim="800000"/>
            <a:headEnd/>
            <a:tailEnd/>
          </a:ln>
        </p:spPr>
        <p:txBody>
          <a:bodyPr>
            <a:spAutoFit/>
          </a:bodyPr>
          <a:lstStyle/>
          <a:p>
            <a:r>
              <a:rPr lang="nl-NL" dirty="0" smtClean="0"/>
              <a:t>1915 </a:t>
            </a:r>
          </a:p>
          <a:p>
            <a:r>
              <a:rPr lang="nl-NL" dirty="0" smtClean="0"/>
              <a:t>Het </a:t>
            </a:r>
            <a:r>
              <a:rPr lang="nl-NL" dirty="0"/>
              <a:t>begin van een volledig </a:t>
            </a:r>
            <a:r>
              <a:rPr lang="nl-NL" b="1" dirty="0"/>
              <a:t>abstracte kunst</a:t>
            </a:r>
            <a:r>
              <a:rPr lang="nl-NL" dirty="0"/>
              <a:t>. </a:t>
            </a:r>
            <a:endParaRPr lang="nl-NL" dirty="0" smtClean="0"/>
          </a:p>
          <a:p>
            <a:r>
              <a:rPr lang="nl-NL" dirty="0" smtClean="0"/>
              <a:t>‘</a:t>
            </a:r>
            <a:r>
              <a:rPr lang="nl-NL" i="1" dirty="0"/>
              <a:t>Het vierkant is vol van afwezigheid van welk </a:t>
            </a:r>
            <a:r>
              <a:rPr lang="nl-NL" i="1" dirty="0" smtClean="0"/>
              <a:t> voorwerp </a:t>
            </a:r>
            <a:r>
              <a:rPr lang="nl-NL" i="1" dirty="0"/>
              <a:t>dan ook, maar het is zwanger van betekenis’ . </a:t>
            </a:r>
            <a:endParaRPr lang="nl-NL" i="1" dirty="0" smtClean="0"/>
          </a:p>
          <a:p>
            <a:r>
              <a:rPr lang="nl-NL" b="1" dirty="0" smtClean="0"/>
              <a:t>suprematisme</a:t>
            </a:r>
            <a:r>
              <a:rPr lang="nl-NL" b="1" dirty="0" smtClean="0">
                <a:solidFill>
                  <a:srgbClr val="009900"/>
                </a:solidFill>
              </a:rPr>
              <a:t> </a:t>
            </a:r>
          </a:p>
          <a:p>
            <a:r>
              <a:rPr lang="nl-NL" dirty="0" smtClean="0"/>
              <a:t>Het </a:t>
            </a:r>
            <a:r>
              <a:rPr lang="nl-NL" dirty="0"/>
              <a:t>vierkant staat voor de ‘suprematie’ van de geest boven de materie. </a:t>
            </a:r>
            <a:endParaRPr lang="nl-NL" dirty="0" smtClean="0"/>
          </a:p>
          <a:p>
            <a:r>
              <a:rPr lang="nl-NL" dirty="0">
                <a:sym typeface="Wingdings" pitchFamily="2" charset="2"/>
              </a:rPr>
              <a:t> het gaat om het weergeven van de geest of het gevoel</a:t>
            </a:r>
            <a:endParaRPr lang="nl-NL" dirty="0"/>
          </a:p>
          <a:p>
            <a:endParaRPr lang="nl-NL" dirty="0"/>
          </a:p>
        </p:txBody>
      </p:sp>
      <p:pic>
        <p:nvPicPr>
          <p:cNvPr id="7" name="Picture 7" descr="C:\Users\John\Pictures\Bespiegeling\H12Opmars\Malevich-Zwart Supr.Vierkant_1915.jpg"/>
          <p:cNvPicPr>
            <a:picLocks noChangeAspect="1" noChangeArrowheads="1"/>
          </p:cNvPicPr>
          <p:nvPr/>
        </p:nvPicPr>
        <p:blipFill>
          <a:blip r:embed="rId2" cstate="print"/>
          <a:srcRect/>
          <a:stretch>
            <a:fillRect/>
          </a:stretch>
        </p:blipFill>
        <p:spPr bwMode="auto">
          <a:xfrm>
            <a:off x="4816475" y="2863193"/>
            <a:ext cx="3643957" cy="3635197"/>
          </a:xfrm>
          <a:prstGeom prst="rect">
            <a:avLst/>
          </a:prstGeom>
          <a:noFill/>
          <a:ln w="9525">
            <a:noFill/>
            <a:miter lim="800000"/>
            <a:headEnd/>
            <a:tailEnd/>
          </a:ln>
        </p:spPr>
      </p:pic>
      <p:sp>
        <p:nvSpPr>
          <p:cNvPr id="8" name="Text Box 10"/>
          <p:cNvSpPr txBox="1">
            <a:spLocks noChangeArrowheads="1"/>
          </p:cNvSpPr>
          <p:nvPr/>
        </p:nvSpPr>
        <p:spPr bwMode="auto">
          <a:xfrm>
            <a:off x="6550025" y="6461223"/>
            <a:ext cx="2228850" cy="244475"/>
          </a:xfrm>
          <a:prstGeom prst="rect">
            <a:avLst/>
          </a:prstGeom>
          <a:noFill/>
          <a:ln w="9525">
            <a:noFill/>
            <a:miter lim="800000"/>
            <a:headEnd/>
            <a:tailEnd/>
          </a:ln>
        </p:spPr>
        <p:txBody>
          <a:bodyPr wrap="none">
            <a:spAutoFit/>
          </a:bodyPr>
          <a:lstStyle/>
          <a:p>
            <a:r>
              <a:rPr lang="nl-NL" sz="1000" dirty="0">
                <a:solidFill>
                  <a:schemeClr val="bg1"/>
                </a:solidFill>
              </a:rPr>
              <a:t>Zwart Suprematistisch vierkant 1915</a:t>
            </a:r>
          </a:p>
        </p:txBody>
      </p:sp>
      <p:sp>
        <p:nvSpPr>
          <p:cNvPr id="9" name="Tekstvak 8">
            <a:hlinkClick r:id="rId3"/>
          </p:cNvPr>
          <p:cNvSpPr txBox="1"/>
          <p:nvPr/>
        </p:nvSpPr>
        <p:spPr>
          <a:xfrm>
            <a:off x="3887722" y="6550223"/>
            <a:ext cx="1830611" cy="307777"/>
          </a:xfrm>
          <a:prstGeom prst="rect">
            <a:avLst/>
          </a:prstGeom>
          <a:noFill/>
        </p:spPr>
        <p:txBody>
          <a:bodyPr wrap="square" rtlCol="0">
            <a:spAutoFit/>
          </a:bodyPr>
          <a:lstStyle/>
          <a:p>
            <a:r>
              <a:rPr lang="nl-NL" dirty="0" err="1" smtClean="0">
                <a:solidFill>
                  <a:schemeClr val="bg1"/>
                </a:solidFill>
              </a:rPr>
              <a:t>Avro</a:t>
            </a:r>
            <a:r>
              <a:rPr lang="nl-NL" dirty="0" smtClean="0">
                <a:solidFill>
                  <a:schemeClr val="bg1"/>
                </a:solidFill>
              </a:rPr>
              <a:t> </a:t>
            </a:r>
            <a:r>
              <a:rPr lang="nl-NL" dirty="0" err="1" smtClean="0">
                <a:solidFill>
                  <a:schemeClr val="bg1"/>
                </a:solidFill>
              </a:rPr>
              <a:t>kunstuur</a:t>
            </a:r>
            <a:endParaRPr lang="nl-NL" dirty="0">
              <a:solidFill>
                <a:schemeClr val="bg1"/>
              </a:solidFill>
            </a:endParaRPr>
          </a:p>
        </p:txBody>
      </p:sp>
      <p:pic>
        <p:nvPicPr>
          <p:cNvPr id="10" name="Picture 2" descr="http://uploads4.wikipaintings.org/images/kazimir-malevich/taking-in-the-harvest-1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04" y="2863193"/>
            <a:ext cx="3669996" cy="360123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384903" y="6461223"/>
            <a:ext cx="2448272" cy="246221"/>
          </a:xfrm>
          <a:prstGeom prst="rect">
            <a:avLst/>
          </a:prstGeom>
          <a:noFill/>
        </p:spPr>
        <p:txBody>
          <a:bodyPr wrap="square" rtlCol="0">
            <a:spAutoFit/>
          </a:bodyPr>
          <a:lstStyle/>
          <a:p>
            <a:r>
              <a:rPr lang="nl-NL" sz="1000" dirty="0" smtClean="0">
                <a:solidFill>
                  <a:schemeClr val="bg1"/>
                </a:solidFill>
              </a:rPr>
              <a:t>Binnenhalen van de oogst, 1911</a:t>
            </a:r>
            <a:endParaRPr lang="nl-NL" sz="1000" dirty="0">
              <a:solidFill>
                <a:schemeClr val="bg1"/>
              </a:solidFill>
            </a:endParaRPr>
          </a:p>
        </p:txBody>
      </p:sp>
    </p:spTree>
    <p:extLst>
      <p:ext uri="{BB962C8B-B14F-4D97-AF65-F5344CB8AC3E}">
        <p14:creationId xmlns:p14="http://schemas.microsoft.com/office/powerpoint/2010/main" val="111003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Het nieuwe paradijs </a:t>
            </a:r>
            <a:endParaRPr lang="nl-NL" sz="2400" dirty="0" smtClean="0">
              <a:solidFill>
                <a:srgbClr val="FF0066"/>
              </a:solidFill>
              <a:latin typeface="Arial Unicode MS" pitchFamily="34" charset="-128"/>
            </a:endParaRPr>
          </a:p>
        </p:txBody>
      </p:sp>
      <p:pic>
        <p:nvPicPr>
          <p:cNvPr id="6" name="Picture 6" descr="C:\Users\John\Pictures\Bespiegeling\H12Opmars\De Stijl\Mondraan Bomen langs het Gein 1907.jpg"/>
          <p:cNvPicPr>
            <a:picLocks noChangeAspect="1" noChangeArrowheads="1"/>
          </p:cNvPicPr>
          <p:nvPr/>
        </p:nvPicPr>
        <p:blipFill>
          <a:blip r:embed="rId2" cstate="print"/>
          <a:srcRect/>
          <a:stretch>
            <a:fillRect/>
          </a:stretch>
        </p:blipFill>
        <p:spPr bwMode="auto">
          <a:xfrm>
            <a:off x="154520" y="2150938"/>
            <a:ext cx="3119264" cy="2120125"/>
          </a:xfrm>
          <a:prstGeom prst="rect">
            <a:avLst/>
          </a:prstGeom>
          <a:noFill/>
          <a:ln w="9525">
            <a:noFill/>
            <a:miter lim="800000"/>
            <a:headEnd/>
            <a:tailEnd/>
          </a:ln>
        </p:spPr>
      </p:pic>
      <p:sp>
        <p:nvSpPr>
          <p:cNvPr id="7" name="Text Box 7"/>
          <p:cNvSpPr txBox="1">
            <a:spLocks noChangeArrowheads="1"/>
          </p:cNvSpPr>
          <p:nvPr/>
        </p:nvSpPr>
        <p:spPr bwMode="auto">
          <a:xfrm>
            <a:off x="3330868" y="3963094"/>
            <a:ext cx="1762125" cy="246062"/>
          </a:xfrm>
          <a:prstGeom prst="rect">
            <a:avLst/>
          </a:prstGeom>
          <a:noFill/>
          <a:ln w="9525">
            <a:noFill/>
            <a:miter lim="800000"/>
            <a:headEnd/>
            <a:tailEnd/>
          </a:ln>
        </p:spPr>
        <p:txBody>
          <a:bodyPr wrap="none">
            <a:spAutoFit/>
          </a:bodyPr>
          <a:lstStyle/>
          <a:p>
            <a:r>
              <a:rPr lang="nl-NL" sz="1000" dirty="0">
                <a:solidFill>
                  <a:schemeClr val="bg1"/>
                </a:solidFill>
              </a:rPr>
              <a:t>Bomen langs het Gein 1907</a:t>
            </a:r>
          </a:p>
        </p:txBody>
      </p:sp>
      <p:pic>
        <p:nvPicPr>
          <p:cNvPr id="8" name="Picture 9" descr="C:\Users\John\Pictures\Bespiegeling\H12Opmars\De Stijl\Mondriaan Compositie in oval 1914.jpg"/>
          <p:cNvPicPr>
            <a:picLocks noChangeAspect="1" noChangeArrowheads="1"/>
          </p:cNvPicPr>
          <p:nvPr/>
        </p:nvPicPr>
        <p:blipFill>
          <a:blip r:embed="rId3" cstate="print"/>
          <a:srcRect/>
          <a:stretch>
            <a:fillRect/>
          </a:stretch>
        </p:blipFill>
        <p:spPr bwMode="auto">
          <a:xfrm>
            <a:off x="5486400" y="1828800"/>
            <a:ext cx="3594100" cy="4876800"/>
          </a:xfrm>
          <a:prstGeom prst="rect">
            <a:avLst/>
          </a:prstGeom>
          <a:noFill/>
          <a:ln w="9525">
            <a:noFill/>
            <a:miter lim="800000"/>
            <a:headEnd/>
            <a:tailEnd/>
          </a:ln>
        </p:spPr>
      </p:pic>
      <p:sp>
        <p:nvSpPr>
          <p:cNvPr id="9" name="Text Box 10"/>
          <p:cNvSpPr txBox="1">
            <a:spLocks noChangeArrowheads="1"/>
          </p:cNvSpPr>
          <p:nvPr/>
        </p:nvSpPr>
        <p:spPr bwMode="auto">
          <a:xfrm>
            <a:off x="5638800" y="6324600"/>
            <a:ext cx="1616075" cy="246063"/>
          </a:xfrm>
          <a:prstGeom prst="rect">
            <a:avLst/>
          </a:prstGeom>
          <a:noFill/>
          <a:ln w="9525">
            <a:noFill/>
            <a:miter lim="800000"/>
            <a:headEnd/>
            <a:tailEnd/>
          </a:ln>
        </p:spPr>
        <p:txBody>
          <a:bodyPr wrap="none">
            <a:spAutoFit/>
          </a:bodyPr>
          <a:lstStyle/>
          <a:p>
            <a:r>
              <a:rPr lang="nl-NL" sz="1000"/>
              <a:t>Compositie in ovaal 1914</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4341107"/>
            <a:ext cx="4038773" cy="236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p:cNvSpPr txBox="1"/>
          <p:nvPr/>
        </p:nvSpPr>
        <p:spPr>
          <a:xfrm>
            <a:off x="4147536" y="6370608"/>
            <a:ext cx="1152158" cy="400110"/>
          </a:xfrm>
          <a:prstGeom prst="rect">
            <a:avLst/>
          </a:prstGeom>
          <a:noFill/>
        </p:spPr>
        <p:txBody>
          <a:bodyPr wrap="square" rtlCol="0">
            <a:spAutoFit/>
          </a:bodyPr>
          <a:lstStyle/>
          <a:p>
            <a:r>
              <a:rPr lang="nl-NL" sz="1000" dirty="0" smtClean="0">
                <a:solidFill>
                  <a:schemeClr val="bg1"/>
                </a:solidFill>
              </a:rPr>
              <a:t>Duinlandschap 1911</a:t>
            </a:r>
            <a:endParaRPr lang="nl-NL" sz="1000" dirty="0">
              <a:solidFill>
                <a:schemeClr val="bg1"/>
              </a:solidFill>
            </a:endParaRPr>
          </a:p>
        </p:txBody>
      </p:sp>
    </p:spTree>
    <p:extLst>
      <p:ext uri="{BB962C8B-B14F-4D97-AF65-F5344CB8AC3E}">
        <p14:creationId xmlns:p14="http://schemas.microsoft.com/office/powerpoint/2010/main" val="118737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Het nieuwe paradijs </a:t>
            </a:r>
            <a:endParaRPr lang="nl-NL" sz="2400" dirty="0" smtClean="0">
              <a:solidFill>
                <a:srgbClr val="FF0066"/>
              </a:solidFill>
              <a:latin typeface="Arial Unicode MS" pitchFamily="34" charset="-128"/>
            </a:endParaRPr>
          </a:p>
        </p:txBody>
      </p:sp>
      <p:pic>
        <p:nvPicPr>
          <p:cNvPr id="6" name="Picture 6" descr="C:\Users\John\Pictures\Bespiegeling\H12Opmars\De Stijl\mondriaan_broadway B.W..jpg"/>
          <p:cNvPicPr>
            <a:picLocks noChangeAspect="1" noChangeArrowheads="1"/>
          </p:cNvPicPr>
          <p:nvPr/>
        </p:nvPicPr>
        <p:blipFill>
          <a:blip r:embed="rId2" cstate="print"/>
          <a:srcRect/>
          <a:stretch>
            <a:fillRect/>
          </a:stretch>
        </p:blipFill>
        <p:spPr bwMode="auto">
          <a:xfrm>
            <a:off x="2233733" y="1928234"/>
            <a:ext cx="3805237" cy="3886200"/>
          </a:xfrm>
          <a:prstGeom prst="rect">
            <a:avLst/>
          </a:prstGeom>
          <a:noFill/>
          <a:ln w="9525">
            <a:noFill/>
            <a:miter lim="800000"/>
            <a:headEnd/>
            <a:tailEnd/>
          </a:ln>
        </p:spPr>
      </p:pic>
      <p:sp>
        <p:nvSpPr>
          <p:cNvPr id="7" name="Text Box 7"/>
          <p:cNvSpPr txBox="1">
            <a:spLocks noChangeArrowheads="1"/>
          </p:cNvSpPr>
          <p:nvPr/>
        </p:nvSpPr>
        <p:spPr bwMode="auto">
          <a:xfrm>
            <a:off x="2483768" y="5805263"/>
            <a:ext cx="1636713" cy="244475"/>
          </a:xfrm>
          <a:prstGeom prst="rect">
            <a:avLst/>
          </a:prstGeom>
          <a:noFill/>
          <a:ln w="9525">
            <a:noFill/>
            <a:miter lim="800000"/>
            <a:headEnd/>
            <a:tailEnd/>
          </a:ln>
        </p:spPr>
        <p:txBody>
          <a:bodyPr wrap="none">
            <a:spAutoFit/>
          </a:bodyPr>
          <a:lstStyle/>
          <a:p>
            <a:r>
              <a:rPr lang="nl-NL" sz="1000" dirty="0">
                <a:solidFill>
                  <a:schemeClr val="bg1"/>
                </a:solidFill>
              </a:rPr>
              <a:t>Broadway Boogie Woogie</a:t>
            </a:r>
          </a:p>
        </p:txBody>
      </p:sp>
      <p:pic>
        <p:nvPicPr>
          <p:cNvPr id="8" name="Picture 8" descr="C:\Users\John\Pictures\Bespiegeling\H12Opmars\De Stijl\Mondraan Victory Boogie W. 1942.jpg"/>
          <p:cNvPicPr>
            <a:picLocks noChangeAspect="1" noChangeArrowheads="1"/>
          </p:cNvPicPr>
          <p:nvPr/>
        </p:nvPicPr>
        <p:blipFill>
          <a:blip r:embed="rId3" cstate="print"/>
          <a:srcRect/>
          <a:stretch>
            <a:fillRect/>
          </a:stretch>
        </p:blipFill>
        <p:spPr bwMode="auto">
          <a:xfrm>
            <a:off x="6076156" y="2604864"/>
            <a:ext cx="3117850" cy="3200400"/>
          </a:xfrm>
          <a:prstGeom prst="rect">
            <a:avLst/>
          </a:prstGeom>
          <a:noFill/>
          <a:ln w="9525">
            <a:noFill/>
            <a:miter lim="800000"/>
            <a:headEnd/>
            <a:tailEnd/>
          </a:ln>
        </p:spPr>
      </p:pic>
      <p:sp>
        <p:nvSpPr>
          <p:cNvPr id="9" name="Text Box 9"/>
          <p:cNvSpPr txBox="1">
            <a:spLocks noChangeArrowheads="1"/>
          </p:cNvSpPr>
          <p:nvPr/>
        </p:nvSpPr>
        <p:spPr bwMode="auto">
          <a:xfrm>
            <a:off x="6323873" y="5805264"/>
            <a:ext cx="2252663" cy="244475"/>
          </a:xfrm>
          <a:prstGeom prst="rect">
            <a:avLst/>
          </a:prstGeom>
          <a:noFill/>
          <a:ln w="9525">
            <a:noFill/>
            <a:miter lim="800000"/>
            <a:headEnd/>
            <a:tailEnd/>
          </a:ln>
        </p:spPr>
        <p:txBody>
          <a:bodyPr>
            <a:spAutoFit/>
          </a:bodyPr>
          <a:lstStyle/>
          <a:p>
            <a:r>
              <a:rPr lang="nl-NL" sz="1000" dirty="0" err="1">
                <a:solidFill>
                  <a:schemeClr val="bg1"/>
                </a:solidFill>
              </a:rPr>
              <a:t>Victory</a:t>
            </a:r>
            <a:r>
              <a:rPr lang="nl-NL" sz="1000" dirty="0">
                <a:solidFill>
                  <a:schemeClr val="bg1"/>
                </a:solidFill>
              </a:rPr>
              <a:t> Boogie Woogie 1942</a:t>
            </a:r>
          </a:p>
        </p:txBody>
      </p:sp>
      <p:pic>
        <p:nvPicPr>
          <p:cNvPr id="11" name="Picture 12" descr="C:\Users\John\Pictures\Bespiegeling\H12Opmars\De Stijl\mondriaan03.jpg"/>
          <p:cNvPicPr>
            <a:picLocks noChangeAspect="1" noChangeArrowheads="1"/>
          </p:cNvPicPr>
          <p:nvPr/>
        </p:nvPicPr>
        <p:blipFill>
          <a:blip r:embed="rId4" cstate="print"/>
          <a:srcRect/>
          <a:stretch>
            <a:fillRect/>
          </a:stretch>
        </p:blipFill>
        <p:spPr bwMode="auto">
          <a:xfrm>
            <a:off x="44231" y="2528664"/>
            <a:ext cx="2055813" cy="3276600"/>
          </a:xfrm>
          <a:prstGeom prst="rect">
            <a:avLst/>
          </a:prstGeom>
          <a:noFill/>
          <a:ln w="9525">
            <a:noFill/>
            <a:miter lim="800000"/>
            <a:headEnd/>
            <a:tailEnd/>
          </a:ln>
        </p:spPr>
      </p:pic>
      <p:pic>
        <p:nvPicPr>
          <p:cNvPr id="12" name="Picture 14" descr="C:\Users\John\Pictures\Bespiegeling\H12Opmars\De Stijl\PietMondriaanOK_.jpg"/>
          <p:cNvPicPr>
            <a:picLocks noChangeAspect="1" noChangeArrowheads="1"/>
          </p:cNvPicPr>
          <p:nvPr/>
        </p:nvPicPr>
        <p:blipFill>
          <a:blip r:embed="rId5" cstate="print"/>
          <a:srcRect/>
          <a:stretch>
            <a:fillRect/>
          </a:stretch>
        </p:blipFill>
        <p:spPr bwMode="auto">
          <a:xfrm>
            <a:off x="6629400" y="152400"/>
            <a:ext cx="2011363" cy="1508125"/>
          </a:xfrm>
          <a:prstGeom prst="rect">
            <a:avLst/>
          </a:prstGeom>
          <a:noFill/>
          <a:ln w="9525">
            <a:noFill/>
            <a:miter lim="800000"/>
            <a:headEnd/>
            <a:tailEnd/>
          </a:ln>
        </p:spPr>
      </p:pic>
      <p:sp>
        <p:nvSpPr>
          <p:cNvPr id="13" name="Text Box 16">
            <a:hlinkClick r:id="rId6"/>
          </p:cNvPr>
          <p:cNvSpPr txBox="1">
            <a:spLocks noChangeArrowheads="1"/>
          </p:cNvSpPr>
          <p:nvPr/>
        </p:nvSpPr>
        <p:spPr bwMode="auto">
          <a:xfrm>
            <a:off x="7164287" y="6124128"/>
            <a:ext cx="1751013" cy="244475"/>
          </a:xfrm>
          <a:prstGeom prst="rect">
            <a:avLst/>
          </a:prstGeom>
          <a:noFill/>
          <a:ln w="9525">
            <a:noFill/>
            <a:miter lim="800000"/>
            <a:headEnd/>
            <a:tailEnd/>
          </a:ln>
        </p:spPr>
        <p:txBody>
          <a:bodyPr wrap="none">
            <a:spAutoFit/>
          </a:bodyPr>
          <a:lstStyle/>
          <a:p>
            <a:r>
              <a:rPr lang="nl-NL" sz="1000" dirty="0">
                <a:solidFill>
                  <a:schemeClr val="bg1"/>
                </a:solidFill>
              </a:rPr>
              <a:t>Jerry </a:t>
            </a:r>
            <a:r>
              <a:rPr lang="nl-NL" sz="1000" dirty="0" err="1">
                <a:solidFill>
                  <a:schemeClr val="bg1"/>
                </a:solidFill>
              </a:rPr>
              <a:t>Lewis</a:t>
            </a:r>
            <a:r>
              <a:rPr lang="nl-NL" sz="1000" dirty="0">
                <a:solidFill>
                  <a:schemeClr val="bg1"/>
                </a:solidFill>
              </a:rPr>
              <a:t>: Boogie Woogie</a:t>
            </a:r>
          </a:p>
        </p:txBody>
      </p:sp>
      <p:sp>
        <p:nvSpPr>
          <p:cNvPr id="15" name="Text Box 17"/>
          <p:cNvSpPr txBox="1">
            <a:spLocks noChangeArrowheads="1"/>
          </p:cNvSpPr>
          <p:nvPr/>
        </p:nvSpPr>
        <p:spPr bwMode="auto">
          <a:xfrm>
            <a:off x="323528" y="6093296"/>
            <a:ext cx="6840760" cy="461665"/>
          </a:xfrm>
          <a:prstGeom prst="rect">
            <a:avLst/>
          </a:prstGeom>
          <a:noFill/>
          <a:ln w="9525">
            <a:noFill/>
            <a:miter lim="800000"/>
            <a:headEnd/>
            <a:tailEnd/>
          </a:ln>
        </p:spPr>
        <p:txBody>
          <a:bodyPr wrap="square">
            <a:spAutoFit/>
          </a:bodyPr>
          <a:lstStyle/>
          <a:p>
            <a:r>
              <a:rPr lang="nl-NL" sz="1200" dirty="0"/>
              <a:t>Mondriaan, die vanaf 1940 in New York woonde, was ook een fervent </a:t>
            </a:r>
            <a:r>
              <a:rPr lang="nl-NL" sz="1200" dirty="0" smtClean="0"/>
              <a:t>liefhebber van </a:t>
            </a:r>
            <a:r>
              <a:rPr lang="nl-NL" sz="1200" dirty="0"/>
              <a:t>jazz en boogie woogie. Hij was verslingerd aan de nieuwe muziek en dans.</a:t>
            </a:r>
          </a:p>
        </p:txBody>
      </p:sp>
      <p:sp>
        <p:nvSpPr>
          <p:cNvPr id="16" name="Text Box 12"/>
          <p:cNvSpPr txBox="1">
            <a:spLocks noChangeArrowheads="1"/>
          </p:cNvSpPr>
          <p:nvPr/>
        </p:nvSpPr>
        <p:spPr bwMode="auto">
          <a:xfrm>
            <a:off x="136525" y="622300"/>
            <a:ext cx="8626475" cy="1015663"/>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dirty="0" smtClean="0"/>
              <a:t>De Stijl 1917-1932 </a:t>
            </a:r>
          </a:p>
          <a:p>
            <a:r>
              <a:rPr lang="nl-NL" dirty="0" smtClean="0"/>
              <a:t>Een </a:t>
            </a:r>
            <a:r>
              <a:rPr lang="nl-NL" dirty="0"/>
              <a:t>wereld van innerlijke rust, harmonie en </a:t>
            </a:r>
            <a:r>
              <a:rPr lang="nl-NL" dirty="0" smtClean="0"/>
              <a:t>orde. </a:t>
            </a:r>
          </a:p>
        </p:txBody>
      </p:sp>
    </p:spTree>
    <p:extLst>
      <p:ext uri="{BB962C8B-B14F-4D97-AF65-F5344CB8AC3E}">
        <p14:creationId xmlns:p14="http://schemas.microsoft.com/office/powerpoint/2010/main" val="91202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Het nieuwe paradijs </a:t>
            </a:r>
            <a:endParaRPr lang="nl-NL" sz="2400" dirty="0" smtClean="0">
              <a:solidFill>
                <a:srgbClr val="FF0066"/>
              </a:solidFill>
              <a:latin typeface="Arial Unicode MS" pitchFamily="34" charset="-128"/>
            </a:endParaRPr>
          </a:p>
        </p:txBody>
      </p:sp>
      <p:pic>
        <p:nvPicPr>
          <p:cNvPr id="6" name="Picture 11" descr="C:\Users\John\Pictures\Bespiegeling\H12Opmars\Brancusi_de kus_1908.jpg"/>
          <p:cNvPicPr>
            <a:picLocks noChangeAspect="1" noChangeArrowheads="1"/>
          </p:cNvPicPr>
          <p:nvPr/>
        </p:nvPicPr>
        <p:blipFill>
          <a:blip r:embed="rId2" cstate="print"/>
          <a:srcRect/>
          <a:stretch>
            <a:fillRect/>
          </a:stretch>
        </p:blipFill>
        <p:spPr bwMode="auto">
          <a:xfrm>
            <a:off x="278907" y="2819400"/>
            <a:ext cx="2590800" cy="3581400"/>
          </a:xfrm>
          <a:prstGeom prst="rect">
            <a:avLst/>
          </a:prstGeom>
          <a:noFill/>
          <a:ln w="9525">
            <a:noFill/>
            <a:miter lim="800000"/>
            <a:headEnd/>
            <a:tailEnd/>
          </a:ln>
        </p:spPr>
      </p:pic>
      <p:pic>
        <p:nvPicPr>
          <p:cNvPr id="7" name="Picture 12" descr="C:\Users\John\Pictures\Bespiegeling\H12Opmars\Brancusi-Sleeping muse_1910.jpg"/>
          <p:cNvPicPr>
            <a:picLocks noChangeAspect="1" noChangeArrowheads="1"/>
          </p:cNvPicPr>
          <p:nvPr/>
        </p:nvPicPr>
        <p:blipFill>
          <a:blip r:embed="rId3" cstate="print"/>
          <a:srcRect/>
          <a:stretch>
            <a:fillRect/>
          </a:stretch>
        </p:blipFill>
        <p:spPr bwMode="auto">
          <a:xfrm>
            <a:off x="2971800" y="2819400"/>
            <a:ext cx="3810000" cy="3022600"/>
          </a:xfrm>
          <a:prstGeom prst="rect">
            <a:avLst/>
          </a:prstGeom>
          <a:noFill/>
          <a:ln w="9525">
            <a:noFill/>
            <a:miter lim="800000"/>
            <a:headEnd/>
            <a:tailEnd/>
          </a:ln>
        </p:spPr>
      </p:pic>
      <p:sp>
        <p:nvSpPr>
          <p:cNvPr id="8" name="Text Box 14"/>
          <p:cNvSpPr txBox="1">
            <a:spLocks noChangeArrowheads="1"/>
          </p:cNvSpPr>
          <p:nvPr/>
        </p:nvSpPr>
        <p:spPr bwMode="auto">
          <a:xfrm>
            <a:off x="152400" y="609600"/>
            <a:ext cx="6248400" cy="2400657"/>
          </a:xfrm>
          <a:prstGeom prst="rect">
            <a:avLst/>
          </a:prstGeom>
          <a:noFill/>
          <a:ln w="9525">
            <a:noFill/>
            <a:miter lim="800000"/>
            <a:headEnd/>
            <a:tailEnd/>
          </a:ln>
        </p:spPr>
        <p:txBody>
          <a:bodyPr>
            <a:spAutoFit/>
          </a:bodyPr>
          <a:lstStyle/>
          <a:p>
            <a:endParaRPr lang="nl-NL" sz="2400" b="1" dirty="0">
              <a:solidFill>
                <a:srgbClr val="CC00FF"/>
              </a:solidFill>
            </a:endParaRPr>
          </a:p>
          <a:p>
            <a:r>
              <a:rPr lang="nl-NL" dirty="0" err="1" smtClean="0"/>
              <a:t>Brancusi</a:t>
            </a:r>
            <a:r>
              <a:rPr lang="nl-NL" dirty="0" smtClean="0"/>
              <a:t> (1876-1957)</a:t>
            </a:r>
          </a:p>
          <a:p>
            <a:r>
              <a:rPr lang="nl-NL" dirty="0" smtClean="0"/>
              <a:t>Zoekt </a:t>
            </a:r>
            <a:r>
              <a:rPr lang="nl-NL" dirty="0"/>
              <a:t>naar abstractie die zal leiden tot de essentie: de waarheid.  </a:t>
            </a:r>
            <a:endParaRPr lang="nl-NL" dirty="0" smtClean="0"/>
          </a:p>
          <a:p>
            <a:endParaRPr lang="nl-NL" dirty="0"/>
          </a:p>
          <a:p>
            <a:r>
              <a:rPr lang="nl-NL" dirty="0" smtClean="0"/>
              <a:t>‘</a:t>
            </a:r>
            <a:r>
              <a:rPr lang="nl-NL" i="1" dirty="0" smtClean="0"/>
              <a:t>’Niet de uiterlijke vorm, maar het wezen van de dingen is werkelijk (…) het is voor iedereen onmogelijk om iets van het wezen van de werkelijkheid uit te drukken door het uitwendige oppervlak even na te bootsen. </a:t>
            </a:r>
            <a:endParaRPr lang="nl-NL" dirty="0"/>
          </a:p>
        </p:txBody>
      </p:sp>
      <p:pic>
        <p:nvPicPr>
          <p:cNvPr id="9" name="Picture 15" descr="C:\Users\John\Pictures\Bespiegeling\H12Opmars\brancusi_Bird in space1923.jpg"/>
          <p:cNvPicPr>
            <a:picLocks noChangeAspect="1" noChangeArrowheads="1"/>
          </p:cNvPicPr>
          <p:nvPr/>
        </p:nvPicPr>
        <p:blipFill>
          <a:blip r:embed="rId4" cstate="print"/>
          <a:srcRect/>
          <a:stretch>
            <a:fillRect/>
          </a:stretch>
        </p:blipFill>
        <p:spPr bwMode="auto">
          <a:xfrm>
            <a:off x="6934200" y="533400"/>
            <a:ext cx="2000250" cy="5300663"/>
          </a:xfrm>
          <a:prstGeom prst="rect">
            <a:avLst/>
          </a:prstGeom>
          <a:noFill/>
          <a:ln w="9525">
            <a:noFill/>
            <a:miter lim="800000"/>
            <a:headEnd/>
            <a:tailEnd/>
          </a:ln>
        </p:spPr>
      </p:pic>
      <p:sp>
        <p:nvSpPr>
          <p:cNvPr id="10" name="Text Box 16"/>
          <p:cNvSpPr txBox="1">
            <a:spLocks noChangeArrowheads="1"/>
          </p:cNvSpPr>
          <p:nvPr/>
        </p:nvSpPr>
        <p:spPr bwMode="auto">
          <a:xfrm>
            <a:off x="6902450" y="5543683"/>
            <a:ext cx="2241550" cy="244475"/>
          </a:xfrm>
          <a:prstGeom prst="rect">
            <a:avLst/>
          </a:prstGeom>
          <a:noFill/>
          <a:ln w="9525">
            <a:noFill/>
            <a:miter lim="800000"/>
            <a:headEnd/>
            <a:tailEnd/>
          </a:ln>
        </p:spPr>
        <p:txBody>
          <a:bodyPr>
            <a:spAutoFit/>
          </a:bodyPr>
          <a:lstStyle/>
          <a:p>
            <a:r>
              <a:rPr lang="nl-NL" sz="1000" dirty="0">
                <a:solidFill>
                  <a:schemeClr val="bg1"/>
                </a:solidFill>
                <a:latin typeface="Arial" charset="0"/>
              </a:rPr>
              <a:t>Bird in </a:t>
            </a:r>
            <a:r>
              <a:rPr lang="nl-NL" sz="1000" dirty="0" err="1">
                <a:solidFill>
                  <a:schemeClr val="bg1"/>
                </a:solidFill>
                <a:latin typeface="Arial" charset="0"/>
              </a:rPr>
              <a:t>space</a:t>
            </a:r>
            <a:r>
              <a:rPr lang="nl-NL" sz="1000" dirty="0">
                <a:solidFill>
                  <a:schemeClr val="bg1"/>
                </a:solidFill>
                <a:latin typeface="Arial" charset="0"/>
              </a:rPr>
              <a:t> 1923</a:t>
            </a:r>
          </a:p>
        </p:txBody>
      </p:sp>
      <p:sp>
        <p:nvSpPr>
          <p:cNvPr id="12" name="Text Box 7"/>
          <p:cNvSpPr txBox="1">
            <a:spLocks noChangeArrowheads="1"/>
          </p:cNvSpPr>
          <p:nvPr/>
        </p:nvSpPr>
        <p:spPr bwMode="auto">
          <a:xfrm>
            <a:off x="3018158" y="5543684"/>
            <a:ext cx="2895600" cy="244475"/>
          </a:xfrm>
          <a:prstGeom prst="rect">
            <a:avLst/>
          </a:prstGeom>
          <a:noFill/>
          <a:ln w="9525">
            <a:noFill/>
            <a:miter lim="800000"/>
            <a:headEnd/>
            <a:tailEnd/>
          </a:ln>
        </p:spPr>
        <p:txBody>
          <a:bodyPr>
            <a:spAutoFit/>
          </a:bodyPr>
          <a:lstStyle/>
          <a:p>
            <a:r>
              <a:rPr lang="nl-NL" sz="1000" dirty="0" err="1">
                <a:solidFill>
                  <a:schemeClr val="bg1"/>
                </a:solidFill>
                <a:latin typeface="Arial" charset="0"/>
              </a:rPr>
              <a:t>Sleeping</a:t>
            </a:r>
            <a:r>
              <a:rPr lang="nl-NL" sz="1000" dirty="0">
                <a:solidFill>
                  <a:schemeClr val="bg1"/>
                </a:solidFill>
                <a:latin typeface="Arial" charset="0"/>
              </a:rPr>
              <a:t> muze 1910</a:t>
            </a:r>
          </a:p>
        </p:txBody>
      </p:sp>
      <p:sp>
        <p:nvSpPr>
          <p:cNvPr id="13" name="Text Box 6"/>
          <p:cNvSpPr txBox="1">
            <a:spLocks noChangeArrowheads="1"/>
          </p:cNvSpPr>
          <p:nvPr/>
        </p:nvSpPr>
        <p:spPr bwMode="auto">
          <a:xfrm>
            <a:off x="282836" y="6116805"/>
            <a:ext cx="892175" cy="244475"/>
          </a:xfrm>
          <a:prstGeom prst="rect">
            <a:avLst/>
          </a:prstGeom>
          <a:noFill/>
          <a:ln w="9525">
            <a:noFill/>
            <a:miter lim="800000"/>
            <a:headEnd/>
            <a:tailEnd/>
          </a:ln>
        </p:spPr>
        <p:txBody>
          <a:bodyPr wrap="none">
            <a:spAutoFit/>
          </a:bodyPr>
          <a:lstStyle/>
          <a:p>
            <a:r>
              <a:rPr lang="nl-NL" sz="1000" dirty="0">
                <a:solidFill>
                  <a:schemeClr val="bg1"/>
                </a:solidFill>
                <a:latin typeface="Arial" charset="0"/>
              </a:rPr>
              <a:t>De kus 1908</a:t>
            </a:r>
          </a:p>
        </p:txBody>
      </p:sp>
    </p:spTree>
    <p:extLst>
      <p:ext uri="{BB962C8B-B14F-4D97-AF65-F5344CB8AC3E}">
        <p14:creationId xmlns:p14="http://schemas.microsoft.com/office/powerpoint/2010/main" val="199881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Het nieuwe paradijs </a:t>
            </a:r>
            <a:endParaRPr lang="nl-NL" sz="2400" dirty="0" smtClean="0">
              <a:solidFill>
                <a:srgbClr val="FF0066"/>
              </a:solidFill>
              <a:latin typeface="Arial Unicode MS" pitchFamily="34" charset="-128"/>
            </a:endParaRPr>
          </a:p>
        </p:txBody>
      </p:sp>
      <p:pic>
        <p:nvPicPr>
          <p:cNvPr id="6" name="Picture 8" descr="C:\Users\John\Pictures\Bespiegeling\H12Opmars\Brancusi-haan.jpg"/>
          <p:cNvPicPr>
            <a:picLocks noChangeAspect="1" noChangeArrowheads="1"/>
          </p:cNvPicPr>
          <p:nvPr/>
        </p:nvPicPr>
        <p:blipFill>
          <a:blip r:embed="rId2" cstate="print"/>
          <a:srcRect/>
          <a:stretch>
            <a:fillRect/>
          </a:stretch>
        </p:blipFill>
        <p:spPr bwMode="auto">
          <a:xfrm>
            <a:off x="3614894" y="2829665"/>
            <a:ext cx="1677186" cy="3126404"/>
          </a:xfrm>
          <a:prstGeom prst="rect">
            <a:avLst/>
          </a:prstGeom>
          <a:noFill/>
          <a:ln w="9525">
            <a:noFill/>
            <a:miter lim="800000"/>
            <a:headEnd/>
            <a:tailEnd/>
          </a:ln>
        </p:spPr>
      </p:pic>
      <p:sp>
        <p:nvSpPr>
          <p:cNvPr id="7" name="Text Box 6"/>
          <p:cNvSpPr txBox="1">
            <a:spLocks noChangeArrowheads="1"/>
          </p:cNvSpPr>
          <p:nvPr/>
        </p:nvSpPr>
        <p:spPr bwMode="auto">
          <a:xfrm>
            <a:off x="3649663" y="5710006"/>
            <a:ext cx="488950" cy="246063"/>
          </a:xfrm>
          <a:prstGeom prst="rect">
            <a:avLst/>
          </a:prstGeom>
          <a:noFill/>
          <a:ln w="9525">
            <a:noFill/>
            <a:miter lim="800000"/>
            <a:headEnd/>
            <a:tailEnd/>
          </a:ln>
        </p:spPr>
        <p:txBody>
          <a:bodyPr wrap="none">
            <a:spAutoFit/>
          </a:bodyPr>
          <a:lstStyle/>
          <a:p>
            <a:r>
              <a:rPr lang="nl-NL" sz="1000" dirty="0">
                <a:latin typeface="Arial" charset="0"/>
              </a:rPr>
              <a:t>Haan</a:t>
            </a:r>
          </a:p>
        </p:txBody>
      </p:sp>
      <p:pic>
        <p:nvPicPr>
          <p:cNvPr id="8" name="Picture 10" descr="C:\Users\John\Pictures\Bespiegeling\H12Opmars\Brancusi-De Vis.jpg"/>
          <p:cNvPicPr>
            <a:picLocks noChangeAspect="1" noChangeArrowheads="1"/>
          </p:cNvPicPr>
          <p:nvPr/>
        </p:nvPicPr>
        <p:blipFill>
          <a:blip r:embed="rId3" cstate="print"/>
          <a:srcRect/>
          <a:stretch>
            <a:fillRect/>
          </a:stretch>
        </p:blipFill>
        <p:spPr bwMode="auto">
          <a:xfrm>
            <a:off x="5381117" y="2829665"/>
            <a:ext cx="3603444" cy="3128991"/>
          </a:xfrm>
          <a:prstGeom prst="rect">
            <a:avLst/>
          </a:prstGeom>
          <a:noFill/>
          <a:ln w="9525">
            <a:noFill/>
            <a:miter lim="800000"/>
            <a:headEnd/>
            <a:tailEnd/>
          </a:ln>
        </p:spPr>
      </p:pic>
      <p:sp>
        <p:nvSpPr>
          <p:cNvPr id="9" name="Text Box 11"/>
          <p:cNvSpPr txBox="1">
            <a:spLocks noChangeArrowheads="1"/>
          </p:cNvSpPr>
          <p:nvPr/>
        </p:nvSpPr>
        <p:spPr bwMode="auto">
          <a:xfrm>
            <a:off x="5497132" y="5734050"/>
            <a:ext cx="361950" cy="246063"/>
          </a:xfrm>
          <a:prstGeom prst="rect">
            <a:avLst/>
          </a:prstGeom>
          <a:noFill/>
          <a:ln w="9525">
            <a:noFill/>
            <a:miter lim="800000"/>
            <a:headEnd/>
            <a:tailEnd/>
          </a:ln>
        </p:spPr>
        <p:txBody>
          <a:bodyPr wrap="none">
            <a:spAutoFit/>
          </a:bodyPr>
          <a:lstStyle/>
          <a:p>
            <a:r>
              <a:rPr lang="nl-NL" sz="1000" dirty="0"/>
              <a:t>Vis</a:t>
            </a:r>
          </a:p>
        </p:txBody>
      </p:sp>
      <p:sp>
        <p:nvSpPr>
          <p:cNvPr id="10" name="Text Box 15"/>
          <p:cNvSpPr txBox="1">
            <a:spLocks noChangeArrowheads="1"/>
          </p:cNvSpPr>
          <p:nvPr/>
        </p:nvSpPr>
        <p:spPr bwMode="auto">
          <a:xfrm>
            <a:off x="3435014" y="925497"/>
            <a:ext cx="6569075" cy="1384995"/>
          </a:xfrm>
          <a:prstGeom prst="rect">
            <a:avLst/>
          </a:prstGeom>
          <a:noFill/>
          <a:ln w="9525">
            <a:noFill/>
            <a:miter lim="800000"/>
            <a:headEnd/>
            <a:tailEnd/>
          </a:ln>
        </p:spPr>
        <p:txBody>
          <a:bodyPr>
            <a:spAutoFit/>
          </a:bodyPr>
          <a:lstStyle/>
          <a:p>
            <a:r>
              <a:rPr lang="nl-NL" i="1" dirty="0" smtClean="0">
                <a:latin typeface="Times New Roman" pitchFamily="18" charset="0"/>
              </a:rPr>
              <a:t>‘</a:t>
            </a:r>
            <a:r>
              <a:rPr lang="nl-NL" i="1" dirty="0"/>
              <a:t>Adam en Eva</a:t>
            </a:r>
            <a:r>
              <a:rPr lang="nl-NL" i="1" dirty="0">
                <a:latin typeface="Times New Roman" pitchFamily="18" charset="0"/>
              </a:rPr>
              <a:t>’</a:t>
            </a:r>
            <a:r>
              <a:rPr lang="nl-NL" dirty="0"/>
              <a:t> </a:t>
            </a:r>
            <a:endParaRPr lang="nl-NL" dirty="0" smtClean="0"/>
          </a:p>
          <a:p>
            <a:endParaRPr lang="nl-NL" dirty="0" smtClean="0"/>
          </a:p>
          <a:p>
            <a:r>
              <a:rPr lang="nl-NL" dirty="0"/>
              <a:t>R</a:t>
            </a:r>
            <a:r>
              <a:rPr lang="nl-NL" dirty="0" smtClean="0"/>
              <a:t>uim </a:t>
            </a:r>
            <a:r>
              <a:rPr lang="nl-NL" dirty="0"/>
              <a:t>twee meter hoge stapeling van </a:t>
            </a:r>
            <a:r>
              <a:rPr lang="nl-NL" dirty="0" smtClean="0"/>
              <a:t>beelden. </a:t>
            </a:r>
          </a:p>
          <a:p>
            <a:r>
              <a:rPr lang="nl-NL" dirty="0" smtClean="0"/>
              <a:t>Het </a:t>
            </a:r>
            <a:r>
              <a:rPr lang="nl-NL" dirty="0"/>
              <a:t>doet denken </a:t>
            </a:r>
            <a:r>
              <a:rPr lang="nl-NL" dirty="0" smtClean="0"/>
              <a:t>aan;</a:t>
            </a:r>
          </a:p>
          <a:p>
            <a:r>
              <a:rPr lang="nl-NL" dirty="0"/>
              <a:t>-</a:t>
            </a:r>
            <a:r>
              <a:rPr lang="nl-NL" dirty="0" smtClean="0"/>
              <a:t> </a:t>
            </a:r>
            <a:r>
              <a:rPr lang="nl-NL" dirty="0"/>
              <a:t>houten </a:t>
            </a:r>
            <a:r>
              <a:rPr lang="nl-NL" dirty="0" smtClean="0"/>
              <a:t>kolommen, </a:t>
            </a:r>
            <a:r>
              <a:rPr lang="nl-NL" dirty="0"/>
              <a:t>in de </a:t>
            </a:r>
            <a:r>
              <a:rPr lang="nl-NL" dirty="0" smtClean="0"/>
              <a:t>Roemeense </a:t>
            </a:r>
            <a:r>
              <a:rPr lang="nl-NL" dirty="0"/>
              <a:t>huizen. </a:t>
            </a:r>
            <a:endParaRPr lang="nl-NL" dirty="0" smtClean="0"/>
          </a:p>
          <a:p>
            <a:r>
              <a:rPr lang="nl-NL" dirty="0" smtClean="0"/>
              <a:t>- vruchtbaarheidsbeeldjes</a:t>
            </a:r>
            <a:r>
              <a:rPr lang="nl-NL" dirty="0"/>
              <a:t>. </a:t>
            </a:r>
          </a:p>
        </p:txBody>
      </p:sp>
      <p:pic>
        <p:nvPicPr>
          <p:cNvPr id="11" name="Picture 16" descr="C:\Users\John\Pictures\Bespiegeling\H12Opmars\BrancusiAdam and Eve 1916-24II.png"/>
          <p:cNvPicPr>
            <a:picLocks noChangeAspect="1" noChangeArrowheads="1"/>
          </p:cNvPicPr>
          <p:nvPr/>
        </p:nvPicPr>
        <p:blipFill>
          <a:blip r:embed="rId4" cstate="print"/>
          <a:srcRect/>
          <a:stretch>
            <a:fillRect/>
          </a:stretch>
        </p:blipFill>
        <p:spPr bwMode="auto">
          <a:xfrm>
            <a:off x="0" y="914400"/>
            <a:ext cx="3008094" cy="5943600"/>
          </a:xfrm>
          <a:prstGeom prst="rect">
            <a:avLst/>
          </a:prstGeom>
          <a:noFill/>
          <a:ln w="9525">
            <a:noFill/>
            <a:miter lim="800000"/>
            <a:headEnd/>
            <a:tailEnd/>
          </a:ln>
        </p:spPr>
      </p:pic>
      <p:sp>
        <p:nvSpPr>
          <p:cNvPr id="12" name="Text Box 17"/>
          <p:cNvSpPr txBox="1">
            <a:spLocks noChangeArrowheads="1"/>
          </p:cNvSpPr>
          <p:nvPr/>
        </p:nvSpPr>
        <p:spPr bwMode="auto">
          <a:xfrm>
            <a:off x="80113" y="6538913"/>
            <a:ext cx="984250" cy="246063"/>
          </a:xfrm>
          <a:prstGeom prst="rect">
            <a:avLst/>
          </a:prstGeom>
          <a:noFill/>
          <a:ln w="9525">
            <a:noFill/>
            <a:miter lim="800000"/>
            <a:headEnd/>
            <a:tailEnd/>
          </a:ln>
        </p:spPr>
        <p:txBody>
          <a:bodyPr wrap="none">
            <a:spAutoFit/>
          </a:bodyPr>
          <a:lstStyle/>
          <a:p>
            <a:r>
              <a:rPr lang="nl-NL" sz="1000" dirty="0"/>
              <a:t>Adam en Eva </a:t>
            </a:r>
          </a:p>
        </p:txBody>
      </p:sp>
    </p:spTree>
    <p:extLst>
      <p:ext uri="{BB962C8B-B14F-4D97-AF65-F5344CB8AC3E}">
        <p14:creationId xmlns:p14="http://schemas.microsoft.com/office/powerpoint/2010/main" val="295598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3573016"/>
            <a:ext cx="9144000" cy="3284983"/>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nl-NL" dirty="0">
              <a:solidFill>
                <a:srgbClr val="000066"/>
              </a:solidFill>
            </a:endParaRPr>
          </a:p>
        </p:txBody>
      </p:sp>
      <p:sp>
        <p:nvSpPr>
          <p:cNvPr id="5" name="Rectangle 4"/>
          <p:cNvSpPr txBox="1">
            <a:spLocks noChangeArrowheads="1"/>
          </p:cNvSpPr>
          <p:nvPr/>
        </p:nvSpPr>
        <p:spPr>
          <a:xfrm>
            <a:off x="-101030" y="533400"/>
            <a:ext cx="9144000" cy="381000"/>
          </a:xfrm>
          <a:prstGeom prst="rect">
            <a:avLst/>
          </a:prstGeom>
          <a:solidFill>
            <a:srgbClr val="FFC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nl-NL" sz="2400" dirty="0" smtClean="0">
                <a:solidFill>
                  <a:schemeClr val="tx2"/>
                </a:solidFill>
                <a:latin typeface="Arial Unicode MS" pitchFamily="34" charset="-128"/>
              </a:rPr>
              <a:t>     Systemen 64-65 </a:t>
            </a:r>
            <a:endParaRPr lang="nl-NL" sz="2400" dirty="0" smtClean="0">
              <a:solidFill>
                <a:srgbClr val="FF0066"/>
              </a:solidFill>
              <a:latin typeface="Arial Unicode MS" pitchFamily="34" charset="-128"/>
            </a:endParaRPr>
          </a:p>
        </p:txBody>
      </p:sp>
      <p:sp>
        <p:nvSpPr>
          <p:cNvPr id="6" name="Text Box 1035"/>
          <p:cNvSpPr txBox="1">
            <a:spLocks noChangeArrowheads="1"/>
          </p:cNvSpPr>
          <p:nvPr/>
        </p:nvSpPr>
        <p:spPr bwMode="auto">
          <a:xfrm>
            <a:off x="152400" y="574261"/>
            <a:ext cx="6721475" cy="2831544"/>
          </a:xfrm>
          <a:prstGeom prst="rect">
            <a:avLst/>
          </a:prstGeom>
          <a:noFill/>
          <a:ln w="9525">
            <a:noFill/>
            <a:miter lim="800000"/>
            <a:headEnd/>
            <a:tailEnd/>
          </a:ln>
        </p:spPr>
        <p:txBody>
          <a:bodyPr>
            <a:spAutoFit/>
          </a:bodyPr>
          <a:lstStyle/>
          <a:p>
            <a:endParaRPr lang="nl-NL" sz="2400" b="1" dirty="0" smtClean="0">
              <a:solidFill>
                <a:srgbClr val="CC00FF"/>
              </a:solidFill>
            </a:endParaRPr>
          </a:p>
          <a:p>
            <a:r>
              <a:rPr lang="nl-NL" sz="1400" dirty="0" smtClean="0"/>
              <a:t>Bella </a:t>
            </a:r>
            <a:r>
              <a:rPr lang="nl-NL" sz="1400" dirty="0" err="1" smtClean="0"/>
              <a:t>Bartók</a:t>
            </a:r>
            <a:r>
              <a:rPr lang="nl-NL" sz="1400" dirty="0" smtClean="0"/>
              <a:t>;  Hongaarse </a:t>
            </a:r>
            <a:r>
              <a:rPr lang="nl-NL" sz="1400" dirty="0"/>
              <a:t>componist </a:t>
            </a:r>
            <a:endParaRPr lang="nl-NL" sz="1400" dirty="0" smtClean="0"/>
          </a:p>
          <a:p>
            <a:r>
              <a:rPr lang="nl-NL" sz="1400" dirty="0" smtClean="0"/>
              <a:t>Verwerkt primitieve </a:t>
            </a:r>
            <a:r>
              <a:rPr lang="nl-NL" sz="1400" dirty="0"/>
              <a:t>vormen van kunst. </a:t>
            </a:r>
            <a:endParaRPr lang="nl-NL" sz="1400" dirty="0" smtClean="0"/>
          </a:p>
          <a:p>
            <a:r>
              <a:rPr lang="nl-NL" sz="1400" dirty="0" smtClean="0"/>
              <a:t>Drie manieren om </a:t>
            </a:r>
            <a:r>
              <a:rPr lang="nl-NL" sz="1400" dirty="0"/>
              <a:t>volksmuziek </a:t>
            </a:r>
            <a:r>
              <a:rPr lang="nl-NL" sz="1400" dirty="0" smtClean="0"/>
              <a:t>te gebruiken:</a:t>
            </a:r>
          </a:p>
          <a:p>
            <a:pPr marL="285750" indent="-285750">
              <a:buFontTx/>
              <a:buChar char="-"/>
            </a:pPr>
            <a:r>
              <a:rPr lang="nl-NL" sz="1400" dirty="0" smtClean="0"/>
              <a:t>melodieën </a:t>
            </a:r>
            <a:r>
              <a:rPr lang="nl-NL" sz="1400" dirty="0"/>
              <a:t>ongewijzigd overnemen, </a:t>
            </a:r>
          </a:p>
          <a:p>
            <a:pPr marL="285750" indent="-285750">
              <a:buFontTx/>
              <a:buChar char="-"/>
            </a:pPr>
            <a:r>
              <a:rPr lang="nl-NL" sz="1400" dirty="0" smtClean="0"/>
              <a:t>zelf </a:t>
            </a:r>
            <a:r>
              <a:rPr lang="nl-NL" sz="1400" dirty="0"/>
              <a:t>volksliedimitaties </a:t>
            </a:r>
            <a:r>
              <a:rPr lang="nl-NL" sz="1400" dirty="0" smtClean="0"/>
              <a:t>bedenken,</a:t>
            </a:r>
          </a:p>
          <a:p>
            <a:pPr marL="285750" indent="-285750">
              <a:buFontTx/>
              <a:buChar char="-"/>
            </a:pPr>
            <a:r>
              <a:rPr lang="nl-NL" sz="1400" dirty="0" smtClean="0"/>
              <a:t>muziek </a:t>
            </a:r>
            <a:r>
              <a:rPr lang="nl-NL" sz="1400" dirty="0"/>
              <a:t>schrijven die dezelfde sfeer ademt als de volksmuziek, </a:t>
            </a:r>
            <a:br>
              <a:rPr lang="nl-NL" sz="1400" dirty="0"/>
            </a:br>
            <a:r>
              <a:rPr lang="nl-NL" sz="1400" dirty="0"/>
              <a:t>zonder de boerenmelodieën te imiteren: de componist heeft dan de muzikale taal van de boeren geleerd. </a:t>
            </a:r>
            <a:endParaRPr lang="nl-NL" sz="1400" dirty="0" smtClean="0"/>
          </a:p>
          <a:p>
            <a:r>
              <a:rPr lang="nl-NL" sz="1400" dirty="0" err="1" smtClean="0"/>
              <a:t>Bartók</a:t>
            </a:r>
            <a:r>
              <a:rPr lang="nl-NL" sz="1400" dirty="0" smtClean="0"/>
              <a:t> </a:t>
            </a:r>
            <a:r>
              <a:rPr lang="nl-NL" sz="1400" dirty="0"/>
              <a:t>wil </a:t>
            </a:r>
            <a:r>
              <a:rPr lang="nl-NL" sz="1400" dirty="0" smtClean="0"/>
              <a:t>Westerse verworvenheden </a:t>
            </a:r>
            <a:r>
              <a:rPr lang="nl-NL" sz="1400" dirty="0"/>
              <a:t>verbinden met de volksmuziek uit Oost-Europese landen. </a:t>
            </a:r>
            <a:endParaRPr lang="nl-NL" sz="1400" dirty="0" smtClean="0"/>
          </a:p>
          <a:p>
            <a:r>
              <a:rPr lang="nl-NL" sz="1400" dirty="0" err="1" smtClean="0"/>
              <a:t>Bartók</a:t>
            </a:r>
            <a:r>
              <a:rPr lang="nl-NL" sz="1400" dirty="0" smtClean="0"/>
              <a:t> maakt gebruik van de fonograaf.</a:t>
            </a:r>
            <a:endParaRPr lang="nl-NL" sz="1400" dirty="0"/>
          </a:p>
        </p:txBody>
      </p:sp>
      <p:pic>
        <p:nvPicPr>
          <p:cNvPr id="7" name="Picture 1039" descr="C:\Users\John\Pictures\Bespiegeling\H12Opmars\hongarijeVolksdans.jpg"/>
          <p:cNvPicPr>
            <a:picLocks noChangeAspect="1" noChangeArrowheads="1"/>
          </p:cNvPicPr>
          <p:nvPr/>
        </p:nvPicPr>
        <p:blipFill>
          <a:blip r:embed="rId2" cstate="print"/>
          <a:srcRect/>
          <a:stretch>
            <a:fillRect/>
          </a:stretch>
        </p:blipFill>
        <p:spPr bwMode="auto">
          <a:xfrm>
            <a:off x="4191000" y="3396188"/>
            <a:ext cx="4501406" cy="3264962"/>
          </a:xfrm>
          <a:prstGeom prst="rect">
            <a:avLst/>
          </a:prstGeom>
          <a:noFill/>
          <a:ln w="9525">
            <a:noFill/>
            <a:miter lim="800000"/>
            <a:headEnd/>
            <a:tailEnd/>
          </a:ln>
        </p:spPr>
      </p:pic>
      <p:pic>
        <p:nvPicPr>
          <p:cNvPr id="8" name="Picture 1040" descr="C:\Users\John\Pictures\Bespiegeling\H12Opmars\Zigeunerdans.jpg"/>
          <p:cNvPicPr>
            <a:picLocks noChangeAspect="1" noChangeArrowheads="1"/>
          </p:cNvPicPr>
          <p:nvPr/>
        </p:nvPicPr>
        <p:blipFill>
          <a:blip r:embed="rId3" cstate="print"/>
          <a:srcRect/>
          <a:stretch>
            <a:fillRect/>
          </a:stretch>
        </p:blipFill>
        <p:spPr bwMode="auto">
          <a:xfrm>
            <a:off x="185325" y="4048250"/>
            <a:ext cx="3787080" cy="2612900"/>
          </a:xfrm>
          <a:prstGeom prst="rect">
            <a:avLst/>
          </a:prstGeom>
          <a:noFill/>
          <a:ln w="9525">
            <a:noFill/>
            <a:miter lim="800000"/>
            <a:headEnd/>
            <a:tailEnd/>
          </a:ln>
        </p:spPr>
      </p:pic>
      <p:sp>
        <p:nvSpPr>
          <p:cNvPr id="9" name="Text Box 1043"/>
          <p:cNvSpPr txBox="1">
            <a:spLocks noChangeArrowheads="1"/>
          </p:cNvSpPr>
          <p:nvPr/>
        </p:nvSpPr>
        <p:spPr bwMode="auto">
          <a:xfrm>
            <a:off x="7884368" y="6021288"/>
            <a:ext cx="808038" cy="400050"/>
          </a:xfrm>
          <a:prstGeom prst="rect">
            <a:avLst/>
          </a:prstGeom>
          <a:noFill/>
          <a:ln w="9525">
            <a:noFill/>
            <a:miter lim="800000"/>
            <a:headEnd/>
            <a:tailEnd/>
          </a:ln>
        </p:spPr>
        <p:txBody>
          <a:bodyPr wrap="none">
            <a:spAutoFit/>
          </a:bodyPr>
          <a:lstStyle/>
          <a:p>
            <a:r>
              <a:rPr lang="nl-NL" sz="1000" dirty="0"/>
              <a:t>Hongaarse</a:t>
            </a:r>
            <a:br>
              <a:rPr lang="nl-NL" sz="1000" dirty="0"/>
            </a:br>
            <a:r>
              <a:rPr lang="nl-NL" sz="1000" dirty="0"/>
              <a:t>volksdans</a:t>
            </a:r>
          </a:p>
        </p:txBody>
      </p:sp>
      <p:sp>
        <p:nvSpPr>
          <p:cNvPr id="10" name="Text Box 1045"/>
          <p:cNvSpPr txBox="1">
            <a:spLocks noChangeArrowheads="1"/>
          </p:cNvSpPr>
          <p:nvPr/>
        </p:nvSpPr>
        <p:spPr bwMode="auto">
          <a:xfrm>
            <a:off x="7512099" y="6386512"/>
            <a:ext cx="1552575" cy="274638"/>
          </a:xfrm>
          <a:prstGeom prst="rect">
            <a:avLst/>
          </a:prstGeom>
          <a:solidFill>
            <a:schemeClr val="tx1"/>
          </a:solidFill>
          <a:ln w="9525">
            <a:noFill/>
            <a:miter lim="800000"/>
            <a:headEnd/>
            <a:tailEnd/>
          </a:ln>
        </p:spPr>
        <p:txBody>
          <a:bodyPr wrap="none">
            <a:spAutoFit/>
          </a:bodyPr>
          <a:lstStyle/>
          <a:p>
            <a:r>
              <a:rPr lang="nl-NL" sz="1200" dirty="0">
                <a:hlinkClick r:id="rId4"/>
              </a:rPr>
              <a:t>Fragment volksdans</a:t>
            </a:r>
            <a:endParaRPr lang="nl-NL" sz="1200" dirty="0"/>
          </a:p>
        </p:txBody>
      </p:sp>
      <p:sp>
        <p:nvSpPr>
          <p:cNvPr id="11" name="Tekstvak 17">
            <a:hlinkClick r:id="rId5"/>
          </p:cNvPr>
          <p:cNvSpPr txBox="1">
            <a:spLocks noChangeArrowheads="1"/>
          </p:cNvSpPr>
          <p:nvPr/>
        </p:nvSpPr>
        <p:spPr bwMode="auto">
          <a:xfrm>
            <a:off x="8288387" y="2584450"/>
            <a:ext cx="708025" cy="247650"/>
          </a:xfrm>
          <a:prstGeom prst="rect">
            <a:avLst/>
          </a:prstGeom>
          <a:noFill/>
          <a:ln w="9525">
            <a:noFill/>
            <a:miter lim="800000"/>
            <a:headEnd/>
            <a:tailEnd/>
          </a:ln>
        </p:spPr>
        <p:txBody>
          <a:bodyPr wrap="none">
            <a:spAutoFit/>
          </a:bodyPr>
          <a:lstStyle/>
          <a:p>
            <a:r>
              <a:rPr lang="nl-NL" sz="1000" dirty="0"/>
              <a:t>CD2</a:t>
            </a:r>
            <a:r>
              <a:rPr lang="nl-NL" sz="1000" dirty="0">
                <a:sym typeface="Wingdings" pitchFamily="2" charset="2"/>
              </a:rPr>
              <a:t>29</a:t>
            </a:r>
            <a:endParaRPr lang="nl-NL" sz="1000" dirty="0"/>
          </a:p>
        </p:txBody>
      </p:sp>
      <p:pic>
        <p:nvPicPr>
          <p:cNvPr id="12" name="Picture 1038" descr="C:\Users\John\Pictures\Bespiegeling\H12Opmars\Bartok.jpg"/>
          <p:cNvPicPr>
            <a:picLocks noChangeAspect="1" noChangeArrowheads="1"/>
          </p:cNvPicPr>
          <p:nvPr/>
        </p:nvPicPr>
        <p:blipFill>
          <a:blip r:embed="rId6" cstate="print"/>
          <a:srcRect/>
          <a:stretch>
            <a:fillRect/>
          </a:stretch>
        </p:blipFill>
        <p:spPr bwMode="auto">
          <a:xfrm>
            <a:off x="7092280" y="533400"/>
            <a:ext cx="2051720" cy="2011825"/>
          </a:xfrm>
          <a:prstGeom prst="rect">
            <a:avLst/>
          </a:prstGeom>
          <a:noFill/>
          <a:ln w="9525">
            <a:noFill/>
            <a:miter lim="800000"/>
            <a:headEnd/>
            <a:tailEnd/>
          </a:ln>
        </p:spPr>
      </p:pic>
    </p:spTree>
    <p:extLst>
      <p:ext uri="{BB962C8B-B14F-4D97-AF65-F5344CB8AC3E}">
        <p14:creationId xmlns:p14="http://schemas.microsoft.com/office/powerpoint/2010/main" val="1951018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1505</Words>
  <Application>Microsoft Office PowerPoint</Application>
  <PresentationFormat>Diavoorstelling (4:3)</PresentationFormat>
  <Paragraphs>227</Paragraphs>
  <Slides>30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 Unicode MS</vt:lpstr>
      <vt:lpstr>Arial</vt:lpstr>
      <vt:lpstr>Calibri</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Het hooghuis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Marjolein Kraayvanger</dc:creator>
  <cp:lastModifiedBy>Jessica Janssen</cp:lastModifiedBy>
  <cp:revision>12</cp:revision>
  <dcterms:created xsi:type="dcterms:W3CDTF">2014-03-10T12:03:41Z</dcterms:created>
  <dcterms:modified xsi:type="dcterms:W3CDTF">2016-05-18T06:28:05Z</dcterms:modified>
</cp:coreProperties>
</file>